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73" r:id="rId3"/>
    <p:sldId id="275" r:id="rId4"/>
    <p:sldId id="271" r:id="rId5"/>
    <p:sldId id="274" r:id="rId6"/>
    <p:sldId id="277" r:id="rId7"/>
    <p:sldId id="295" r:id="rId8"/>
    <p:sldId id="281" r:id="rId9"/>
    <p:sldId id="257" r:id="rId10"/>
    <p:sldId id="283" r:id="rId11"/>
    <p:sldId id="284" r:id="rId12"/>
    <p:sldId id="296" r:id="rId13"/>
    <p:sldId id="262" r:id="rId14"/>
    <p:sldId id="258" r:id="rId15"/>
    <p:sldId id="263" r:id="rId16"/>
    <p:sldId id="299" r:id="rId17"/>
    <p:sldId id="298" r:id="rId18"/>
    <p:sldId id="29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9"/>
    <p:restoredTop sz="94753"/>
  </p:normalViewPr>
  <p:slideViewPr>
    <p:cSldViewPr>
      <p:cViewPr>
        <p:scale>
          <a:sx n="100" d="100"/>
          <a:sy n="100" d="100"/>
        </p:scale>
        <p:origin x="1752" y="2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0" d="100"/>
          <a:sy n="80" d="100"/>
        </p:scale>
        <p:origin x="-242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8BCC6F-330A-49C8-8E7D-967426BC63D8}" type="datetimeFigureOut">
              <a:rPr lang="en-US" smtClean="0"/>
              <a:t>5/17/16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D55C09-D8AD-4BC8-A527-D07884CCF5F9}" type="slidenum">
              <a:rPr lang="en-US" smtClean="0"/>
              <a:t>‹#›</a:t>
            </a:fld>
            <a:endParaRPr lang="en-US"/>
          </a:p>
        </p:txBody>
      </p:sp>
    </p:spTree>
    <p:extLst>
      <p:ext uri="{BB962C8B-B14F-4D97-AF65-F5344CB8AC3E}">
        <p14:creationId xmlns:p14="http://schemas.microsoft.com/office/powerpoint/2010/main" val="282257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notesMaster" Target="../notesMasters/notesMaster1.xml"/><Relationship Id="rId3"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 subjects of this </a:t>
            </a:r>
            <a:r>
              <a:rPr lang="en-US" dirty="0" smtClean="0">
                <a:solidFill>
                  <a:srgbClr val="000000"/>
                </a:solidFill>
                <a:ea typeface="Times New Roman"/>
                <a:cs typeface="Calibri"/>
              </a:rPr>
              <a:t>GOES-R Baseline products training </a:t>
            </a:r>
            <a:r>
              <a:rPr lang="en-US" dirty="0">
                <a:solidFill>
                  <a:srgbClr val="000000"/>
                </a:solidFill>
                <a:ea typeface="Times New Roman"/>
                <a:cs typeface="Calibri"/>
              </a:rPr>
              <a:t>are </a:t>
            </a:r>
            <a:r>
              <a:rPr lang="en-US" dirty="0" smtClean="0">
                <a:solidFill>
                  <a:srgbClr val="000000"/>
                </a:solidFill>
                <a:ea typeface="Times New Roman"/>
                <a:cs typeface="Calibri"/>
              </a:rPr>
              <a:t>the aerosol products boxed in yellow.  </a:t>
            </a:r>
            <a:endParaRPr lang="en-US" dirty="0">
              <a:ea typeface="Times New Roman"/>
              <a:cs typeface="Times New Roman"/>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2C0FFC9-21B0-4A89-A59E-76BA31565B50}" type="slidenum">
              <a:rPr lang="en-US" smtClean="0"/>
              <a:t>4</a:t>
            </a:fld>
            <a:endParaRPr lang="en-US"/>
          </a:p>
        </p:txBody>
      </p:sp>
    </p:spTree>
    <p:extLst>
      <p:ext uri="{BB962C8B-B14F-4D97-AF65-F5344CB8AC3E}">
        <p14:creationId xmlns:p14="http://schemas.microsoft.com/office/powerpoint/2010/main" val="174088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55C09-D8AD-4BC8-A527-D07884CCF5F9}" type="slidenum">
              <a:rPr lang="en-US" smtClean="0"/>
              <a:t>13</a:t>
            </a:fld>
            <a:endParaRPr lang="en-US"/>
          </a:p>
        </p:txBody>
      </p:sp>
    </p:spTree>
    <p:extLst>
      <p:ext uri="{BB962C8B-B14F-4D97-AF65-F5344CB8AC3E}">
        <p14:creationId xmlns:p14="http://schemas.microsoft.com/office/powerpoint/2010/main" val="1056798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7A4B323B-2E35-4871-9723-E8D56A6B9276}" type="datetimeFigureOut">
              <a:rPr lang="en-US" smtClean="0"/>
              <a:t>5/17/16</a:t>
            </a:fld>
            <a:endParaRPr lang="en-US"/>
          </a:p>
        </p:txBody>
      </p:sp>
      <p:sp>
        <p:nvSpPr>
          <p:cNvPr id="8" name="Slide Number Placeholder 7"/>
          <p:cNvSpPr>
            <a:spLocks noGrp="1"/>
          </p:cNvSpPr>
          <p:nvPr>
            <p:ph type="sldNum" sz="quarter" idx="11"/>
          </p:nvPr>
        </p:nvSpPr>
        <p:spPr/>
        <p:txBody>
          <a:bodyPr/>
          <a:lstStyle/>
          <a:p>
            <a:fld id="{F44E48DF-DEFC-4DB3-AD12-7FB592A55D83}"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B323B-2E35-4871-9723-E8D56A6B9276}" type="datetimeFigureOut">
              <a:rPr lang="en-US" smtClean="0"/>
              <a:t>5/17/16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E48DF-DEFC-4DB3-AD12-7FB592A55D8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B323B-2E35-4871-9723-E8D56A6B9276}" type="datetimeFigureOut">
              <a:rPr lang="en-US" smtClean="0"/>
              <a:t>5/17/16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E48DF-DEFC-4DB3-AD12-7FB592A55D8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4B323B-2E35-4871-9723-E8D56A6B9276}" type="datetimeFigureOut">
              <a:rPr lang="en-US" smtClean="0"/>
              <a:t>5/17/16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E48DF-DEFC-4DB3-AD12-7FB592A55D8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4B323B-2E35-4871-9723-E8D56A6B9276}" type="datetimeFigureOut">
              <a:rPr lang="en-US" smtClean="0"/>
              <a:t>5/17/16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E48DF-DEFC-4DB3-AD12-7FB592A55D8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A4B323B-2E35-4871-9723-E8D56A6B9276}" type="datetimeFigureOut">
              <a:rPr lang="en-US" smtClean="0"/>
              <a:t>5/17/16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E48DF-DEFC-4DB3-AD12-7FB592A55D83}" type="slidenum">
              <a:rPr lang="en-US" smtClean="0"/>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7A4B323B-2E35-4871-9723-E8D56A6B9276}" type="datetimeFigureOut">
              <a:rPr lang="en-US" smtClean="0"/>
              <a:t>5/17/16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4E48DF-DEFC-4DB3-AD12-7FB592A55D83}"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4B323B-2E35-4871-9723-E8D56A6B9276}" type="datetimeFigureOut">
              <a:rPr lang="en-US" smtClean="0"/>
              <a:t>5/17/16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E48DF-DEFC-4DB3-AD12-7FB592A55D8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B323B-2E35-4871-9723-E8D56A6B9276}" type="datetimeFigureOut">
              <a:rPr lang="en-US" smtClean="0"/>
              <a:t>5/17/16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4E48DF-DEFC-4DB3-AD12-7FB592A55D8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B323B-2E35-4871-9723-E8D56A6B9276}" type="datetimeFigureOut">
              <a:rPr lang="en-US" smtClean="0"/>
              <a:t>5/17/16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E48DF-DEFC-4DB3-AD12-7FB592A55D8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B323B-2E35-4871-9723-E8D56A6B9276}" type="datetimeFigureOut">
              <a:rPr lang="en-US" smtClean="0"/>
              <a:t>5/17/16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E48DF-DEFC-4DB3-AD12-7FB592A55D8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7A4B323B-2E35-4871-9723-E8D56A6B9276}" type="datetimeFigureOut">
              <a:rPr lang="en-US" smtClean="0"/>
              <a:t>5/17/16</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F44E48DF-DEFC-4DB3-AD12-7FB592A55D83}" type="slidenum">
              <a:rPr lang="en-US" smtClean="0"/>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gif"/><Relationship Id="rId3"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5.png"/><Relationship Id="rId1" Type="http://schemas.openxmlformats.org/officeDocument/2006/relationships/tags" Target="../tags/tag1.xml"/><Relationship Id="rId2" Type="http://schemas.openxmlformats.org/officeDocument/2006/relationships/tags" Target="../tags/tag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5"/>
            <a:ext cx="7315200" cy="1826776"/>
          </a:xfrm>
        </p:spPr>
        <p:txBody>
          <a:bodyPr/>
          <a:lstStyle/>
          <a:p>
            <a:r>
              <a:rPr lang="en-US" dirty="0" smtClean="0"/>
              <a:t>NOAA Cloud Product Status</a:t>
            </a:r>
            <a:endParaRPr lang="en-US" dirty="0"/>
          </a:p>
        </p:txBody>
      </p:sp>
      <p:sp>
        <p:nvSpPr>
          <p:cNvPr id="3" name="Subtitle 2"/>
          <p:cNvSpPr>
            <a:spLocks noGrp="1"/>
          </p:cNvSpPr>
          <p:nvPr>
            <p:ph type="subTitle" idx="1"/>
          </p:nvPr>
        </p:nvSpPr>
        <p:spPr>
          <a:xfrm>
            <a:off x="1676400" y="4529138"/>
            <a:ext cx="5867400" cy="700870"/>
          </a:xfrm>
        </p:spPr>
        <p:txBody>
          <a:bodyPr>
            <a:normAutofit fontScale="77500" lnSpcReduction="20000"/>
          </a:bodyPr>
          <a:lstStyle/>
          <a:p>
            <a:r>
              <a:rPr lang="en-US" dirty="0" smtClean="0"/>
              <a:t>Andrew Heidinger, NOAA/NESDIS</a:t>
            </a:r>
          </a:p>
          <a:p>
            <a:r>
              <a:rPr lang="en-US" dirty="0" smtClean="0"/>
              <a:t>Mike Foster, Andi Walther and Steve </a:t>
            </a:r>
            <a:r>
              <a:rPr lang="en-US" dirty="0" err="1" smtClean="0"/>
              <a:t>Wanzong</a:t>
            </a:r>
            <a:r>
              <a:rPr lang="en-US" dirty="0" smtClean="0"/>
              <a:t>, UW/CIMSS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42954"/>
            <a:ext cx="2282694" cy="2282694"/>
          </a:xfrm>
          <a:prstGeom prst="rect">
            <a:avLst/>
          </a:prstGeom>
        </p:spPr>
      </p:pic>
      <p:pic>
        <p:nvPicPr>
          <p:cNvPr id="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175" y="4529138"/>
            <a:ext cx="2409825" cy="232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538663"/>
            <a:ext cx="2357438" cy="232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082354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405" y="3641596"/>
            <a:ext cx="3737610" cy="3216404"/>
          </a:xfrm>
          <a:prstGeom prst="rect">
            <a:avLst/>
          </a:prstGeom>
        </p:spPr>
      </p:pic>
      <p:pic>
        <p:nvPicPr>
          <p:cNvPr id="11" name="Picture 10"/>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059679" y="3641554"/>
            <a:ext cx="3737610" cy="3215764"/>
          </a:xfrm>
          <a:prstGeom prst="rect">
            <a:avLst/>
          </a:prstGeom>
        </p:spPr>
      </p:pic>
      <p:sp>
        <p:nvSpPr>
          <p:cNvPr id="2" name="Title 1"/>
          <p:cNvSpPr>
            <a:spLocks noGrp="1"/>
          </p:cNvSpPr>
          <p:nvPr>
            <p:ph type="title"/>
          </p:nvPr>
        </p:nvSpPr>
        <p:spPr>
          <a:xfrm>
            <a:off x="68580" y="150398"/>
            <a:ext cx="7886700" cy="611602"/>
          </a:xfrm>
        </p:spPr>
        <p:txBody>
          <a:bodyPr>
            <a:normAutofit fontScale="90000"/>
          </a:bodyPr>
          <a:lstStyle/>
          <a:p>
            <a:r>
              <a:rPr lang="en-US" smtClean="0"/>
              <a:t>IWWG Collaboration</a:t>
            </a:r>
            <a:endParaRPr lang="en-US" dirty="0"/>
          </a:p>
        </p:txBody>
      </p:sp>
      <p:sp>
        <p:nvSpPr>
          <p:cNvPr id="7" name="TextBox 6"/>
          <p:cNvSpPr txBox="1"/>
          <p:nvPr/>
        </p:nvSpPr>
        <p:spPr>
          <a:xfrm>
            <a:off x="583177" y="3625605"/>
            <a:ext cx="665567" cy="300082"/>
          </a:xfrm>
          <a:prstGeom prst="rect">
            <a:avLst/>
          </a:prstGeom>
          <a:noFill/>
        </p:spPr>
        <p:txBody>
          <a:bodyPr wrap="none" rtlCol="0">
            <a:spAutoFit/>
          </a:bodyPr>
          <a:lstStyle/>
          <a:p>
            <a:r>
              <a:rPr lang="en-US" sz="1350" dirty="0">
                <a:solidFill>
                  <a:srgbClr val="FF0000"/>
                </a:solidFill>
              </a:rPr>
              <a:t>ACHA</a:t>
            </a:r>
          </a:p>
        </p:txBody>
      </p:sp>
      <p:sp>
        <p:nvSpPr>
          <p:cNvPr id="8" name="TextBox 7"/>
          <p:cNvSpPr txBox="1"/>
          <p:nvPr/>
        </p:nvSpPr>
        <p:spPr>
          <a:xfrm>
            <a:off x="5080944" y="3641554"/>
            <a:ext cx="559769" cy="300082"/>
          </a:xfrm>
          <a:prstGeom prst="rect">
            <a:avLst/>
          </a:prstGeom>
          <a:noFill/>
        </p:spPr>
        <p:txBody>
          <a:bodyPr wrap="none" rtlCol="0">
            <a:spAutoFit/>
          </a:bodyPr>
          <a:lstStyle/>
          <a:p>
            <a:r>
              <a:rPr lang="en-US" sz="1350" dirty="0">
                <a:solidFill>
                  <a:srgbClr val="FF0000"/>
                </a:solidFill>
              </a:rPr>
              <a:t>OCA</a:t>
            </a:r>
          </a:p>
        </p:txBody>
      </p:sp>
      <p:sp>
        <p:nvSpPr>
          <p:cNvPr id="10" name="TextBox 9"/>
          <p:cNvSpPr txBox="1"/>
          <p:nvPr/>
        </p:nvSpPr>
        <p:spPr>
          <a:xfrm>
            <a:off x="4027170" y="5981700"/>
            <a:ext cx="1319592" cy="715581"/>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a:outerShdw blurRad="50800" dist="50800" dir="5400000" algn="ctr" rotWithShape="0">
              <a:schemeClr val="bg1"/>
            </a:outerShdw>
          </a:effectLst>
        </p:spPr>
        <p:txBody>
          <a:bodyPr wrap="none" rtlCol="0">
            <a:spAutoFit/>
          </a:bodyPr>
          <a:lstStyle/>
          <a:p>
            <a:r>
              <a:rPr lang="en-US" sz="1350" b="1" dirty="0">
                <a:solidFill>
                  <a:srgbClr val="00FDFF"/>
                </a:solidFill>
              </a:rPr>
              <a:t>100 – 250 </a:t>
            </a:r>
            <a:r>
              <a:rPr lang="en-US" sz="1350" b="1" dirty="0" err="1">
                <a:solidFill>
                  <a:srgbClr val="00FDFF"/>
                </a:solidFill>
              </a:rPr>
              <a:t>hPa</a:t>
            </a:r>
            <a:endParaRPr lang="en-US" sz="1350" b="1" dirty="0">
              <a:solidFill>
                <a:srgbClr val="00FDFF"/>
              </a:solidFill>
            </a:endParaRPr>
          </a:p>
          <a:p>
            <a:r>
              <a:rPr lang="en-US" sz="1350" b="1" dirty="0">
                <a:solidFill>
                  <a:srgbClr val="FFFF00"/>
                </a:solidFill>
              </a:rPr>
              <a:t>251 – 350 </a:t>
            </a:r>
            <a:r>
              <a:rPr lang="en-US" sz="1350" b="1" dirty="0" err="1">
                <a:solidFill>
                  <a:srgbClr val="FFFF00"/>
                </a:solidFill>
              </a:rPr>
              <a:t>hPa</a:t>
            </a:r>
            <a:endParaRPr lang="en-US" sz="1350" b="1" dirty="0">
              <a:solidFill>
                <a:srgbClr val="FFFF00"/>
              </a:solidFill>
            </a:endParaRPr>
          </a:p>
          <a:p>
            <a:r>
              <a:rPr lang="en-US" sz="1350" b="1" dirty="0">
                <a:solidFill>
                  <a:srgbClr val="00B050"/>
                </a:solidFill>
              </a:rPr>
              <a:t>351 – 500 </a:t>
            </a:r>
            <a:r>
              <a:rPr lang="en-US" sz="1350" b="1" dirty="0" err="1">
                <a:solidFill>
                  <a:srgbClr val="00B050"/>
                </a:solidFill>
              </a:rPr>
              <a:t>hPa</a:t>
            </a:r>
            <a:endParaRPr lang="en-US" sz="1350" b="1" dirty="0">
              <a:solidFill>
                <a:srgbClr val="00B050"/>
              </a:solidFill>
            </a:endParaRPr>
          </a:p>
        </p:txBody>
      </p:sp>
      <p:sp>
        <p:nvSpPr>
          <p:cNvPr id="3" name="TextBox 2"/>
          <p:cNvSpPr txBox="1"/>
          <p:nvPr/>
        </p:nvSpPr>
        <p:spPr>
          <a:xfrm>
            <a:off x="211836" y="752475"/>
            <a:ext cx="8001000" cy="2308324"/>
          </a:xfrm>
          <a:prstGeom prst="rect">
            <a:avLst/>
          </a:prstGeom>
          <a:noFill/>
        </p:spPr>
        <p:txBody>
          <a:bodyPr wrap="square" rtlCol="0">
            <a:spAutoFit/>
          </a:bodyPr>
          <a:lstStyle/>
          <a:p>
            <a:pPr marL="285750" indent="-285750">
              <a:buFont typeface="Arial" charset="0"/>
              <a:buChar char="•"/>
            </a:pPr>
            <a:r>
              <a:rPr lang="en-US" dirty="0" smtClean="0"/>
              <a:t>Atmospheric Motion Vectors (aka Winds) rely more and more on cloud heights to assign their heights.</a:t>
            </a:r>
          </a:p>
          <a:p>
            <a:pPr marL="285750" indent="-285750">
              <a:buFont typeface="Arial" charset="0"/>
              <a:buChar char="•"/>
            </a:pPr>
            <a:r>
              <a:rPr lang="en-US" dirty="0" smtClean="0">
                <a:solidFill>
                  <a:srgbClr val="FFFF00"/>
                </a:solidFill>
              </a:rPr>
              <a:t>Wind are generated from trackable targets and are often cloud edges.</a:t>
            </a:r>
          </a:p>
          <a:p>
            <a:pPr marL="285750" indent="-285750">
              <a:buFont typeface="Arial" charset="0"/>
              <a:buChar char="•"/>
            </a:pPr>
            <a:r>
              <a:rPr lang="en-US" dirty="0" smtClean="0"/>
              <a:t>The ICWG is exploring specific validation focus on the heights used in Wind retrievals and exploring developing diagnostics to aid in their usage.</a:t>
            </a:r>
          </a:p>
          <a:p>
            <a:pPr marL="285750" indent="-285750">
              <a:buFont typeface="Arial" charset="0"/>
              <a:buChar char="•"/>
            </a:pPr>
            <a:r>
              <a:rPr lang="en-US" dirty="0" smtClean="0"/>
              <a:t>Steve </a:t>
            </a:r>
            <a:r>
              <a:rPr lang="en-US" dirty="0" err="1" smtClean="0"/>
              <a:t>Wanzong</a:t>
            </a:r>
            <a:r>
              <a:rPr lang="en-US" dirty="0" smtClean="0"/>
              <a:t> will report on this at the IWWG next month.</a:t>
            </a:r>
          </a:p>
          <a:p>
            <a:pPr marL="285750" indent="-285750">
              <a:buFont typeface="Arial" charset="0"/>
              <a:buChar char="•"/>
            </a:pPr>
            <a:r>
              <a:rPr lang="en-US" dirty="0" smtClean="0"/>
              <a:t>OCA = Optimal Cloud Analysis (EUMETSAT)</a:t>
            </a:r>
          </a:p>
          <a:p>
            <a:pPr marL="285750" indent="-285750">
              <a:buFont typeface="Arial" charset="0"/>
              <a:buChar char="•"/>
            </a:pPr>
            <a:r>
              <a:rPr lang="en-US" dirty="0" smtClean="0"/>
              <a:t>ACHA = AWG Cloud Height Algorithm (NOAA)</a:t>
            </a:r>
          </a:p>
        </p:txBody>
      </p:sp>
      <p:sp>
        <p:nvSpPr>
          <p:cNvPr id="4" name="Rectangle 3"/>
          <p:cNvSpPr/>
          <p:nvPr/>
        </p:nvSpPr>
        <p:spPr>
          <a:xfrm>
            <a:off x="990600" y="3225503"/>
            <a:ext cx="7086600" cy="369332"/>
          </a:xfrm>
          <a:prstGeom prst="rect">
            <a:avLst/>
          </a:prstGeom>
        </p:spPr>
        <p:txBody>
          <a:bodyPr wrap="square">
            <a:spAutoFit/>
          </a:bodyPr>
          <a:lstStyle/>
          <a:p>
            <a:r>
              <a:rPr lang="en-US" i="1" dirty="0">
                <a:solidFill>
                  <a:srgbClr val="FFFF00"/>
                </a:solidFill>
              </a:rPr>
              <a:t>OCA and ACHA heights run through the GOES-R winds </a:t>
            </a:r>
            <a:r>
              <a:rPr lang="en-US" i="1" dirty="0" smtClean="0">
                <a:solidFill>
                  <a:srgbClr val="FFFF00"/>
                </a:solidFill>
              </a:rPr>
              <a:t>algorithm</a:t>
            </a:r>
            <a:endParaRPr lang="en-US" i="1" dirty="0">
              <a:solidFill>
                <a:srgbClr val="FFFF00"/>
              </a:solidFill>
            </a:endParaRPr>
          </a:p>
        </p:txBody>
      </p:sp>
    </p:spTree>
    <p:extLst>
      <p:ext uri="{BB962C8B-B14F-4D97-AF65-F5344CB8AC3E}">
        <p14:creationId xmlns:p14="http://schemas.microsoft.com/office/powerpoint/2010/main" val="2122617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
            <a:ext cx="8382000" cy="617220"/>
          </a:xfrm>
        </p:spPr>
        <p:txBody>
          <a:bodyPr>
            <a:normAutofit fontScale="90000"/>
          </a:bodyPr>
          <a:lstStyle/>
          <a:p>
            <a:r>
              <a:rPr lang="en-US" dirty="0" smtClean="0"/>
              <a:t>Comparison of Heights </a:t>
            </a:r>
            <a:r>
              <a:rPr lang="en-US" smtClean="0"/>
              <a:t>Used for Winds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438400"/>
            <a:ext cx="3771900" cy="37719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050" y="2512695"/>
            <a:ext cx="3771900" cy="3771900"/>
          </a:xfrm>
          <a:prstGeom prst="rect">
            <a:avLst/>
          </a:prstGeom>
        </p:spPr>
      </p:pic>
      <p:sp>
        <p:nvSpPr>
          <p:cNvPr id="6" name="Rectangle 5"/>
          <p:cNvSpPr/>
          <p:nvPr/>
        </p:nvSpPr>
        <p:spPr>
          <a:xfrm>
            <a:off x="12700" y="6333093"/>
            <a:ext cx="3788345" cy="369332"/>
          </a:xfrm>
          <a:prstGeom prst="rect">
            <a:avLst/>
          </a:prstGeom>
        </p:spPr>
        <p:txBody>
          <a:bodyPr wrap="none">
            <a:spAutoFit/>
          </a:bodyPr>
          <a:lstStyle/>
          <a:p>
            <a:r>
              <a:rPr lang="en-US"/>
              <a:t>October 12, 2015 – All time periods</a:t>
            </a:r>
          </a:p>
        </p:txBody>
      </p:sp>
      <p:sp>
        <p:nvSpPr>
          <p:cNvPr id="7" name="TextBox 6"/>
          <p:cNvSpPr txBox="1"/>
          <p:nvPr/>
        </p:nvSpPr>
        <p:spPr>
          <a:xfrm>
            <a:off x="203200" y="698500"/>
            <a:ext cx="8153400" cy="2031325"/>
          </a:xfrm>
          <a:prstGeom prst="rect">
            <a:avLst/>
          </a:prstGeom>
          <a:noFill/>
        </p:spPr>
        <p:txBody>
          <a:bodyPr wrap="square" rtlCol="0">
            <a:spAutoFit/>
          </a:bodyPr>
          <a:lstStyle/>
          <a:p>
            <a:pPr marL="285750" indent="-285750">
              <a:buFont typeface="Arial" charset="0"/>
              <a:buChar char="•"/>
            </a:pPr>
            <a:r>
              <a:rPr lang="en-US" dirty="0" smtClean="0"/>
              <a:t>Steve </a:t>
            </a:r>
            <a:r>
              <a:rPr lang="en-US" dirty="0" err="1" smtClean="0"/>
              <a:t>Wanzong</a:t>
            </a:r>
            <a:r>
              <a:rPr lang="en-US" dirty="0" smtClean="0"/>
              <a:t> modified CLAVR-x to read OCA Level-2 files from SEVIRI and to ingest OCA and ACHA into CLAVR-x Level-2 output.</a:t>
            </a:r>
          </a:p>
          <a:p>
            <a:pPr marL="285750" indent="-285750">
              <a:buFont typeface="Arial" charset="0"/>
              <a:buChar char="•"/>
            </a:pPr>
            <a:r>
              <a:rPr lang="en-US" dirty="0" smtClean="0"/>
              <a:t>GOES-R Winds algorithm applied to these heights.</a:t>
            </a:r>
          </a:p>
          <a:p>
            <a:pPr marL="285750" indent="-285750">
              <a:buFont typeface="Arial" charset="0"/>
              <a:buChar char="•"/>
            </a:pPr>
            <a:r>
              <a:rPr lang="en-US" dirty="0" smtClean="0"/>
              <a:t>Height comparison below is only for the final heights of the wind vectors after the filtering and data rejection of the GOES-R Winds Logic.</a:t>
            </a:r>
          </a:p>
          <a:p>
            <a:pPr marL="285750" indent="-285750">
              <a:buFont typeface="Arial" charset="0"/>
              <a:buChar char="•"/>
            </a:pPr>
            <a:r>
              <a:rPr lang="en-US" dirty="0" smtClean="0"/>
              <a:t>These are the 10.8 </a:t>
            </a:r>
            <a:r>
              <a:rPr lang="en-US" dirty="0" smtClean="0">
                <a:latin typeface="Symbol" charset="2"/>
                <a:ea typeface="Symbol" charset="2"/>
                <a:cs typeface="Symbol" charset="2"/>
              </a:rPr>
              <a:t>m</a:t>
            </a:r>
            <a:r>
              <a:rPr lang="en-US" dirty="0" smtClean="0"/>
              <a:t>m Wind Vectors.   Complete analysis shown at IWWG.</a:t>
            </a:r>
          </a:p>
          <a:p>
            <a:pPr marL="285750" indent="-285750">
              <a:buFont typeface="Arial" charset="0"/>
              <a:buChar char="•"/>
            </a:pPr>
            <a:endParaRPr lang="en-US" dirty="0"/>
          </a:p>
        </p:txBody>
      </p:sp>
      <p:sp>
        <p:nvSpPr>
          <p:cNvPr id="8" name="TextBox 7"/>
          <p:cNvSpPr txBox="1"/>
          <p:nvPr/>
        </p:nvSpPr>
        <p:spPr>
          <a:xfrm>
            <a:off x="4114800" y="6361152"/>
            <a:ext cx="5019836" cy="369332"/>
          </a:xfrm>
          <a:prstGeom prst="rect">
            <a:avLst/>
          </a:prstGeom>
          <a:noFill/>
        </p:spPr>
        <p:txBody>
          <a:bodyPr wrap="none" rtlCol="0">
            <a:spAutoFit/>
          </a:bodyPr>
          <a:lstStyle/>
          <a:p>
            <a:r>
              <a:rPr lang="en-US" dirty="0" smtClean="0"/>
              <a:t>OCA = </a:t>
            </a:r>
            <a:r>
              <a:rPr lang="en-US" dirty="0" err="1" smtClean="0"/>
              <a:t>Eumetsat</a:t>
            </a:r>
            <a:r>
              <a:rPr lang="en-US" dirty="0" smtClean="0"/>
              <a:t> Height, ACHA = NOAA Height</a:t>
            </a:r>
            <a:endParaRPr lang="en-US" dirty="0"/>
          </a:p>
        </p:txBody>
      </p:sp>
    </p:spTree>
    <p:extLst>
      <p:ext uri="{BB962C8B-B14F-4D97-AF65-F5344CB8AC3E}">
        <p14:creationId xmlns:p14="http://schemas.microsoft.com/office/powerpoint/2010/main" val="1836375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315200" cy="685800"/>
          </a:xfrm>
        </p:spPr>
        <p:txBody>
          <a:bodyPr>
            <a:normAutofit fontScale="90000"/>
          </a:bodyPr>
          <a:lstStyle/>
          <a:p>
            <a:r>
              <a:rPr lang="en-US" dirty="0" smtClean="0"/>
              <a:t>IWWG / ICWG Collaboration Ideas</a:t>
            </a:r>
            <a:endParaRPr lang="en-US" dirty="0"/>
          </a:p>
        </p:txBody>
      </p:sp>
      <p:sp>
        <p:nvSpPr>
          <p:cNvPr id="5" name="Content Placeholder 4"/>
          <p:cNvSpPr>
            <a:spLocks noGrp="1"/>
          </p:cNvSpPr>
          <p:nvPr>
            <p:ph idx="1"/>
          </p:nvPr>
        </p:nvSpPr>
        <p:spPr>
          <a:xfrm>
            <a:off x="533400" y="1143001"/>
            <a:ext cx="7924800" cy="5181600"/>
          </a:xfrm>
        </p:spPr>
        <p:txBody>
          <a:bodyPr>
            <a:normAutofit fontScale="92500" lnSpcReduction="10000"/>
          </a:bodyPr>
          <a:lstStyle/>
          <a:p>
            <a:pPr marL="45720" indent="0">
              <a:buNone/>
            </a:pPr>
            <a:r>
              <a:rPr lang="en-US" dirty="0" smtClean="0">
                <a:solidFill>
                  <a:srgbClr val="FFFF00"/>
                </a:solidFill>
              </a:rPr>
              <a:t>IWWG activities</a:t>
            </a:r>
          </a:p>
          <a:p>
            <a:pPr marL="45720" indent="0">
              <a:buNone/>
            </a:pPr>
            <a:endParaRPr lang="en-US" dirty="0" smtClean="0"/>
          </a:p>
          <a:p>
            <a:r>
              <a:rPr lang="en-US" dirty="0" smtClean="0"/>
              <a:t>The IWWG has developed a standard Quality Index (QI) which is provided in all Winds Product files.   </a:t>
            </a:r>
          </a:p>
          <a:p>
            <a:endParaRPr lang="en-US" dirty="0" smtClean="0"/>
          </a:p>
          <a:p>
            <a:r>
              <a:rPr lang="en-US" dirty="0" smtClean="0"/>
              <a:t>The IWWG also spends much time in standardizing the contents of the BUFR files given to NWP Centers.</a:t>
            </a:r>
          </a:p>
          <a:p>
            <a:endParaRPr lang="en-US" dirty="0" smtClean="0"/>
          </a:p>
          <a:p>
            <a:pPr marL="45720" indent="0">
              <a:buNone/>
            </a:pPr>
            <a:r>
              <a:rPr lang="en-US" dirty="0" smtClean="0">
                <a:solidFill>
                  <a:srgbClr val="FFFF00"/>
                </a:solidFill>
              </a:rPr>
              <a:t>Following their lead ..</a:t>
            </a:r>
          </a:p>
          <a:p>
            <a:pPr marL="45720" indent="0">
              <a:buNone/>
            </a:pPr>
            <a:endParaRPr lang="en-US" dirty="0"/>
          </a:p>
          <a:p>
            <a:r>
              <a:rPr lang="en-US" dirty="0" smtClean="0"/>
              <a:t>Many cloud products are being reported in the BUFR files that go NWP (e.g. for </a:t>
            </a:r>
            <a:r>
              <a:rPr lang="en-US" dirty="0" err="1" smtClean="0"/>
              <a:t>CrIS</a:t>
            </a:r>
            <a:r>
              <a:rPr lang="en-US" dirty="0" smtClean="0"/>
              <a:t> data assimilation).  </a:t>
            </a:r>
            <a:r>
              <a:rPr lang="en-US" i="1" dirty="0" smtClean="0"/>
              <a:t>Can we agree on a standard set that all agencies can provide? </a:t>
            </a:r>
          </a:p>
          <a:p>
            <a:endParaRPr lang="en-US" dirty="0" smtClean="0"/>
          </a:p>
          <a:p>
            <a:r>
              <a:rPr lang="en-US" dirty="0"/>
              <a:t>Can the ICWG develop standard quality metrics for some of our products (like cloud height) that feed into these BUFR files? </a:t>
            </a:r>
            <a:r>
              <a:rPr lang="en-US" dirty="0" smtClean="0"/>
              <a:t>(maybe O.E</a:t>
            </a:r>
            <a:r>
              <a:rPr lang="en-US" dirty="0"/>
              <a:t>. and cloud mask </a:t>
            </a:r>
            <a:r>
              <a:rPr lang="en-US" dirty="0" smtClean="0"/>
              <a:t>breakouts can discuss this)</a:t>
            </a:r>
            <a:endParaRPr lang="en-US" dirty="0"/>
          </a:p>
          <a:p>
            <a:endParaRPr lang="en-US" dirty="0"/>
          </a:p>
        </p:txBody>
      </p:sp>
    </p:spTree>
    <p:extLst>
      <p:ext uri="{BB962C8B-B14F-4D97-AF65-F5344CB8AC3E}">
        <p14:creationId xmlns:p14="http://schemas.microsoft.com/office/powerpoint/2010/main" val="1553930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14300"/>
            <a:ext cx="7315200" cy="838200"/>
          </a:xfrm>
        </p:spPr>
        <p:txBody>
          <a:bodyPr/>
          <a:lstStyle/>
          <a:p>
            <a:r>
              <a:rPr lang="en-US" dirty="0" smtClean="0"/>
              <a:t>PATMOS-x Status</a:t>
            </a:r>
            <a:endParaRPr lang="en-US" dirty="0"/>
          </a:p>
        </p:txBody>
      </p:sp>
      <p:sp>
        <p:nvSpPr>
          <p:cNvPr id="3" name="Content Placeholder 2"/>
          <p:cNvSpPr>
            <a:spLocks noGrp="1"/>
          </p:cNvSpPr>
          <p:nvPr>
            <p:ph idx="1"/>
          </p:nvPr>
        </p:nvSpPr>
        <p:spPr>
          <a:xfrm>
            <a:off x="199322" y="977900"/>
            <a:ext cx="4868779" cy="5727700"/>
          </a:xfrm>
        </p:spPr>
        <p:txBody>
          <a:bodyPr>
            <a:normAutofit fontScale="85000" lnSpcReduction="20000"/>
          </a:bodyPr>
          <a:lstStyle/>
          <a:p>
            <a:r>
              <a:rPr lang="en-US" dirty="0" smtClean="0"/>
              <a:t>The Pathfinder Atmospheres Extended remains  our main climate data offering.</a:t>
            </a:r>
          </a:p>
          <a:p>
            <a:endParaRPr lang="en-US" dirty="0" smtClean="0"/>
          </a:p>
          <a:p>
            <a:r>
              <a:rPr lang="en-US" dirty="0" smtClean="0"/>
              <a:t>The AVHRR version (1980 – 2015) is an operational CDR at the NOAA National Center for Environmental Information (NCEI).  </a:t>
            </a:r>
          </a:p>
          <a:p>
            <a:endParaRPr lang="en-US" dirty="0" smtClean="0"/>
          </a:p>
          <a:p>
            <a:r>
              <a:rPr lang="en-US" dirty="0" smtClean="0"/>
              <a:t>Our Level-2b data (0.1 degree) updated daily.  Starting in 2016, Level-2 data is also delivered.</a:t>
            </a:r>
          </a:p>
          <a:p>
            <a:endParaRPr lang="en-US" dirty="0" smtClean="0"/>
          </a:p>
          <a:p>
            <a:r>
              <a:rPr lang="en-US" dirty="0" smtClean="0"/>
              <a:t>We also have large amount of the GOES 8-15 record processed through PATMOS-x.  Available through the CIMSS Climate Data Portal.</a:t>
            </a:r>
          </a:p>
          <a:p>
            <a:endParaRPr lang="en-US" dirty="0" smtClean="0"/>
          </a:p>
          <a:p>
            <a:r>
              <a:rPr lang="en-US" dirty="0" smtClean="0"/>
              <a:t>We have one year of SNPP VIIRS data generated through PATMOS-x</a:t>
            </a:r>
          </a:p>
          <a:p>
            <a:endParaRPr lang="en-US" dirty="0" smtClean="0"/>
          </a:p>
          <a:p>
            <a:r>
              <a:rPr lang="en-US" dirty="0" smtClean="0"/>
              <a:t>AVHRR/HIRS version will be ready later this year.</a:t>
            </a:r>
          </a:p>
          <a:p>
            <a:endParaRPr lang="en-US" dirty="0"/>
          </a:p>
          <a:p>
            <a:r>
              <a:rPr lang="en-US" dirty="0" smtClean="0">
                <a:solidFill>
                  <a:srgbClr val="FFFF00"/>
                </a:solidFill>
              </a:rPr>
              <a:t>What is the ICWG role in real-time climate products?</a:t>
            </a:r>
            <a:endParaRPr lang="en-US" dirty="0">
              <a:solidFill>
                <a:srgbClr val="FFFF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28800"/>
            <a:ext cx="393404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56405" y="5486400"/>
            <a:ext cx="787395" cy="369332"/>
          </a:xfrm>
          <a:prstGeom prst="rect">
            <a:avLst/>
          </a:prstGeom>
          <a:noFill/>
        </p:spPr>
        <p:txBody>
          <a:bodyPr wrap="none" rtlCol="0">
            <a:spAutoFit/>
          </a:bodyPr>
          <a:lstStyle/>
          <a:p>
            <a:r>
              <a:rPr lang="en-US" dirty="0" smtClean="0">
                <a:solidFill>
                  <a:schemeClr val="tx1">
                    <a:lumMod val="65000"/>
                  </a:schemeClr>
                </a:solidFill>
              </a:rPr>
              <a:t>VIIRS</a:t>
            </a:r>
            <a:endParaRPr lang="en-US" dirty="0">
              <a:solidFill>
                <a:schemeClr val="tx1">
                  <a:lumMod val="65000"/>
                </a:schemeClr>
              </a:solidFill>
            </a:endParaRPr>
          </a:p>
        </p:txBody>
      </p:sp>
      <p:sp>
        <p:nvSpPr>
          <p:cNvPr id="6" name="TextBox 5"/>
          <p:cNvSpPr txBox="1"/>
          <p:nvPr/>
        </p:nvSpPr>
        <p:spPr>
          <a:xfrm>
            <a:off x="6644540" y="3512288"/>
            <a:ext cx="975460" cy="369332"/>
          </a:xfrm>
          <a:prstGeom prst="rect">
            <a:avLst/>
          </a:prstGeom>
          <a:noFill/>
        </p:spPr>
        <p:txBody>
          <a:bodyPr wrap="none" rtlCol="0">
            <a:spAutoFit/>
          </a:bodyPr>
          <a:lstStyle/>
          <a:p>
            <a:r>
              <a:rPr lang="en-US" dirty="0" smtClean="0">
                <a:solidFill>
                  <a:schemeClr val="tx1">
                    <a:lumMod val="65000"/>
                  </a:schemeClr>
                </a:solidFill>
              </a:rPr>
              <a:t>AVHRR</a:t>
            </a:r>
            <a:endParaRPr lang="en-US" dirty="0">
              <a:solidFill>
                <a:schemeClr val="tx1">
                  <a:lumMod val="65000"/>
                </a:schemeClr>
              </a:solidFill>
            </a:endParaRPr>
          </a:p>
        </p:txBody>
      </p:sp>
      <p:sp>
        <p:nvSpPr>
          <p:cNvPr id="5" name="TextBox 4"/>
          <p:cNvSpPr txBox="1"/>
          <p:nvPr/>
        </p:nvSpPr>
        <p:spPr>
          <a:xfrm>
            <a:off x="5068101" y="1524000"/>
            <a:ext cx="4152099" cy="276999"/>
          </a:xfrm>
          <a:prstGeom prst="rect">
            <a:avLst/>
          </a:prstGeom>
          <a:noFill/>
        </p:spPr>
        <p:txBody>
          <a:bodyPr wrap="none" rtlCol="0">
            <a:spAutoFit/>
          </a:bodyPr>
          <a:lstStyle/>
          <a:p>
            <a:r>
              <a:rPr lang="en-US" sz="1200" i="1" dirty="0" smtClean="0">
                <a:solidFill>
                  <a:srgbClr val="FFFF00"/>
                </a:solidFill>
              </a:rPr>
              <a:t>Ice Cloud Patterns before and during El Nino (BAMS </a:t>
            </a:r>
            <a:r>
              <a:rPr lang="en-US" sz="1200" i="1" dirty="0" err="1" smtClean="0">
                <a:solidFill>
                  <a:srgbClr val="FFFF00"/>
                </a:solidFill>
              </a:rPr>
              <a:t>SoC</a:t>
            </a:r>
            <a:r>
              <a:rPr lang="en-US" sz="1200" i="1" dirty="0" smtClean="0">
                <a:solidFill>
                  <a:srgbClr val="FFFF00"/>
                </a:solidFill>
              </a:rPr>
              <a:t>)</a:t>
            </a:r>
            <a:endParaRPr lang="en-US" sz="1200" i="1" dirty="0">
              <a:solidFill>
                <a:srgbClr val="FFFF00"/>
              </a:solidFill>
            </a:endParaRPr>
          </a:p>
        </p:txBody>
      </p:sp>
    </p:spTree>
    <p:extLst>
      <p:ext uri="{BB962C8B-B14F-4D97-AF65-F5344CB8AC3E}">
        <p14:creationId xmlns:p14="http://schemas.microsoft.com/office/powerpoint/2010/main" val="22754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smtClean="0"/>
              <a:t>CIMSS Climate Data Portal</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219200"/>
            <a:ext cx="5405348" cy="5410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 y="1016000"/>
            <a:ext cx="3048000" cy="5355312"/>
          </a:xfrm>
          <a:prstGeom prst="rect">
            <a:avLst/>
          </a:prstGeom>
          <a:noFill/>
        </p:spPr>
        <p:txBody>
          <a:bodyPr wrap="square" rtlCol="0">
            <a:spAutoFit/>
          </a:bodyPr>
          <a:lstStyle/>
          <a:p>
            <a:pPr marL="285750" indent="-285750">
              <a:buFont typeface="Arial" charset="0"/>
              <a:buChar char="•"/>
            </a:pPr>
            <a:r>
              <a:rPr lang="en-US" dirty="0" smtClean="0"/>
              <a:t>As a complement to the NCEI interface, CIMSS developed a Climate Data Portal (Tommy Jasmin)</a:t>
            </a:r>
          </a:p>
          <a:p>
            <a:pPr marL="285750" indent="-285750">
              <a:buFont typeface="Arial" charset="0"/>
              <a:buChar char="•"/>
            </a:pPr>
            <a:endParaRPr lang="en-US" dirty="0"/>
          </a:p>
          <a:p>
            <a:pPr marL="285750" indent="-285750">
              <a:buFont typeface="Arial" charset="0"/>
              <a:buChar char="•"/>
            </a:pPr>
            <a:r>
              <a:rPr lang="en-US" dirty="0" smtClean="0"/>
              <a:t>Allows for parameter, temporal, spatial and sensor sub-setting.</a:t>
            </a:r>
          </a:p>
          <a:p>
            <a:pPr marL="285750" indent="-285750">
              <a:buFont typeface="Arial" charset="0"/>
              <a:buChar char="•"/>
            </a:pPr>
            <a:endParaRPr lang="en-US" dirty="0"/>
          </a:p>
          <a:p>
            <a:pPr marL="285750" indent="-285750">
              <a:buFont typeface="Arial" charset="0"/>
              <a:buChar char="•"/>
            </a:pPr>
            <a:r>
              <a:rPr lang="en-US" dirty="0" smtClean="0"/>
              <a:t>AVHRR and GOES are there, MODIS coming.</a:t>
            </a:r>
          </a:p>
          <a:p>
            <a:pPr marL="285750" indent="-285750">
              <a:buFont typeface="Arial" charset="0"/>
              <a:buChar char="•"/>
            </a:pPr>
            <a:endParaRPr lang="en-US" dirty="0"/>
          </a:p>
          <a:p>
            <a:pPr marL="285750" indent="-285750">
              <a:buFont typeface="Arial" charset="0"/>
              <a:buChar char="•"/>
            </a:pPr>
            <a:r>
              <a:rPr lang="en-US" dirty="0" smtClean="0"/>
              <a:t>Goal is to expand to other CIMSS climate data.</a:t>
            </a:r>
          </a:p>
          <a:p>
            <a:pPr marL="285750" indent="-285750">
              <a:buFont typeface="Arial" charset="0"/>
              <a:buChar char="•"/>
            </a:pPr>
            <a:endParaRPr lang="en-US" dirty="0"/>
          </a:p>
          <a:p>
            <a:pPr marL="285750" indent="-285750">
              <a:buFont typeface="Arial" charset="0"/>
              <a:buChar char="•"/>
            </a:pPr>
            <a:r>
              <a:rPr lang="en-US" dirty="0" smtClean="0"/>
              <a:t>291 data orders in last year.</a:t>
            </a:r>
            <a:endParaRPr lang="en-US" dirty="0"/>
          </a:p>
        </p:txBody>
      </p:sp>
      <p:sp>
        <p:nvSpPr>
          <p:cNvPr id="4" name="TextBox 3"/>
          <p:cNvSpPr txBox="1"/>
          <p:nvPr/>
        </p:nvSpPr>
        <p:spPr>
          <a:xfrm>
            <a:off x="4572000" y="6553200"/>
            <a:ext cx="3288080" cy="369332"/>
          </a:xfrm>
          <a:prstGeom prst="rect">
            <a:avLst/>
          </a:prstGeom>
          <a:noFill/>
        </p:spPr>
        <p:txBody>
          <a:bodyPr wrap="none" rtlCol="0">
            <a:spAutoFit/>
          </a:bodyPr>
          <a:lstStyle/>
          <a:p>
            <a:r>
              <a:rPr lang="en-US" dirty="0" smtClean="0">
                <a:solidFill>
                  <a:srgbClr val="00B0F0"/>
                </a:solidFill>
              </a:rPr>
              <a:t>http://</a:t>
            </a:r>
            <a:r>
              <a:rPr lang="en-US" dirty="0" err="1" smtClean="0">
                <a:solidFill>
                  <a:srgbClr val="00B0F0"/>
                </a:solidFill>
              </a:rPr>
              <a:t>cimss.ssec.wisc.edu</a:t>
            </a:r>
            <a:r>
              <a:rPr lang="en-US" dirty="0" smtClean="0">
                <a:solidFill>
                  <a:srgbClr val="00B0F0"/>
                </a:solidFill>
              </a:rPr>
              <a:t>/</a:t>
            </a:r>
            <a:r>
              <a:rPr lang="en-US" dirty="0" err="1" smtClean="0">
                <a:solidFill>
                  <a:srgbClr val="00B0F0"/>
                </a:solidFill>
              </a:rPr>
              <a:t>cdp</a:t>
            </a:r>
            <a:endParaRPr lang="en-US" dirty="0">
              <a:solidFill>
                <a:srgbClr val="00B0F0"/>
              </a:solidFill>
            </a:endParaRPr>
          </a:p>
        </p:txBody>
      </p:sp>
    </p:spTree>
    <p:extLst>
      <p:ext uri="{BB962C8B-B14F-4D97-AF65-F5344CB8AC3E}">
        <p14:creationId xmlns:p14="http://schemas.microsoft.com/office/powerpoint/2010/main" val="4037668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7315200" cy="1154097"/>
          </a:xfrm>
        </p:spPr>
        <p:txBody>
          <a:bodyPr/>
          <a:lstStyle/>
          <a:p>
            <a:r>
              <a:rPr lang="en-US" smtClean="0"/>
              <a:t>Conclusions</a:t>
            </a:r>
            <a:endParaRPr lang="en-US"/>
          </a:p>
        </p:txBody>
      </p:sp>
      <p:sp>
        <p:nvSpPr>
          <p:cNvPr id="4" name="Content Placeholder 3"/>
          <p:cNvSpPr>
            <a:spLocks noGrp="1"/>
          </p:cNvSpPr>
          <p:nvPr>
            <p:ph idx="1"/>
          </p:nvPr>
        </p:nvSpPr>
        <p:spPr>
          <a:xfrm>
            <a:off x="304800" y="1752600"/>
            <a:ext cx="7315200" cy="4343400"/>
          </a:xfrm>
        </p:spPr>
        <p:txBody>
          <a:bodyPr>
            <a:normAutofit fontScale="92500" lnSpcReduction="20000"/>
          </a:bodyPr>
          <a:lstStyle/>
          <a:p>
            <a:r>
              <a:rPr lang="en-US" dirty="0" smtClean="0"/>
              <a:t>NOAA is undergoing a major update of its Satellites and developed a more integrated line of satellite products made in partnership with industrial contractors.  </a:t>
            </a:r>
          </a:p>
          <a:p>
            <a:endParaRPr lang="en-US" dirty="0"/>
          </a:p>
          <a:p>
            <a:r>
              <a:rPr lang="en-US" dirty="0" smtClean="0"/>
              <a:t>The NOAA cloud products and applications are continuing to advance and these will be available in parallel from NESDIS/NESDIS and from the CSPP packages.</a:t>
            </a:r>
          </a:p>
          <a:p>
            <a:endParaRPr lang="en-US" dirty="0"/>
          </a:p>
          <a:p>
            <a:r>
              <a:rPr lang="en-US" dirty="0" smtClean="0"/>
              <a:t>Research using sounder and imagers is leading to improvements in our real-time and historical processing of the polar orbiting imagers.</a:t>
            </a:r>
          </a:p>
          <a:p>
            <a:endParaRPr lang="en-US" dirty="0"/>
          </a:p>
          <a:p>
            <a:r>
              <a:rPr lang="en-US" dirty="0" smtClean="0"/>
              <a:t>There is an active collaboration with the IWWG on the use of cloud heights in wind vector retrievals.  The ICWG might explore the standardization of our products and quality metrics for this application.</a:t>
            </a:r>
            <a:endParaRPr lang="en-US" dirty="0"/>
          </a:p>
        </p:txBody>
      </p:sp>
    </p:spTree>
    <p:extLst>
      <p:ext uri="{BB962C8B-B14F-4D97-AF65-F5344CB8AC3E}">
        <p14:creationId xmlns:p14="http://schemas.microsoft.com/office/powerpoint/2010/main" val="3869618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ipboard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904875"/>
            <a:ext cx="5943600" cy="5953125"/>
          </a:xfrm>
          <a:prstGeom prst="rect">
            <a:avLst/>
          </a:prstGeom>
          <a:solidFill>
            <a:schemeClr val="bg1"/>
          </a:solidFill>
        </p:spPr>
      </p:pic>
      <p:sp>
        <p:nvSpPr>
          <p:cNvPr id="2" name="Title 1"/>
          <p:cNvSpPr>
            <a:spLocks noGrp="1"/>
          </p:cNvSpPr>
          <p:nvPr>
            <p:ph type="title"/>
          </p:nvPr>
        </p:nvSpPr>
        <p:spPr>
          <a:xfrm>
            <a:off x="137160" y="76201"/>
            <a:ext cx="8321040" cy="1066800"/>
          </a:xfrm>
        </p:spPr>
        <p:txBody>
          <a:bodyPr>
            <a:normAutofit/>
          </a:bodyPr>
          <a:lstStyle/>
          <a:p>
            <a:r>
              <a:rPr lang="en-US" sz="3200" dirty="0"/>
              <a:t>Impact of Lunar Reflectance on Cloud Mask </a:t>
            </a:r>
            <a:r>
              <a:rPr lang="en-US" sz="3200" dirty="0" smtClean="0"/>
              <a:t>Detection</a:t>
            </a:r>
            <a:endParaRPr lang="en-US" sz="3200" dirty="0"/>
          </a:p>
        </p:txBody>
      </p:sp>
      <p:sp>
        <p:nvSpPr>
          <p:cNvPr id="6" name="Content Placeholder 2"/>
          <p:cNvSpPr>
            <a:spLocks noGrp="1"/>
          </p:cNvSpPr>
          <p:nvPr>
            <p:ph idx="4294967295"/>
          </p:nvPr>
        </p:nvSpPr>
        <p:spPr>
          <a:xfrm>
            <a:off x="0" y="1600200"/>
            <a:ext cx="2667000" cy="4876800"/>
          </a:xfrm>
        </p:spPr>
        <p:txBody>
          <a:bodyPr>
            <a:normAutofit fontScale="85000" lnSpcReduction="20000"/>
          </a:bodyPr>
          <a:lstStyle/>
          <a:p>
            <a:r>
              <a:rPr lang="en-US" dirty="0" smtClean="0"/>
              <a:t>Less uncertainty to </a:t>
            </a:r>
            <a:r>
              <a:rPr lang="en-US" dirty="0"/>
              <a:t>cloud mask when DNB is </a:t>
            </a:r>
            <a:r>
              <a:rPr lang="en-US" dirty="0" smtClean="0"/>
              <a:t>used</a:t>
            </a:r>
          </a:p>
          <a:p>
            <a:endParaRPr lang="en-US" dirty="0" smtClean="0"/>
          </a:p>
          <a:p>
            <a:r>
              <a:rPr lang="en-US" dirty="0" smtClean="0"/>
              <a:t>Original probably cloudy scenes are identified as confidently cloudy</a:t>
            </a:r>
          </a:p>
          <a:p>
            <a:endParaRPr lang="en-US" dirty="0"/>
          </a:p>
          <a:p>
            <a:r>
              <a:rPr lang="en-US" dirty="0" smtClean="0"/>
              <a:t>Global Nighttime Stats:</a:t>
            </a:r>
          </a:p>
          <a:p>
            <a:endParaRPr lang="en-US" dirty="0"/>
          </a:p>
          <a:p>
            <a:pPr lvl="1">
              <a:buFont typeface="Wingdings" panose="05000000000000000000" pitchFamily="2" charset="2"/>
              <a:buChar char="Ø"/>
            </a:pPr>
            <a:r>
              <a:rPr lang="en-US" dirty="0" smtClean="0"/>
              <a:t>POD values increase from 90% to 93%. (relative to CALIPSO)</a:t>
            </a:r>
          </a:p>
          <a:p>
            <a:pPr>
              <a:buFont typeface="Wingdings" panose="05000000000000000000" pitchFamily="2" charset="2"/>
              <a:buChar char="Ø"/>
            </a:pPr>
            <a:endParaRPr lang="en-US" dirty="0"/>
          </a:p>
          <a:p>
            <a:pPr lvl="1">
              <a:buFont typeface="Wingdings" panose="05000000000000000000" pitchFamily="2" charset="2"/>
              <a:buChar char="Ø"/>
            </a:pPr>
            <a:r>
              <a:rPr lang="en-US" dirty="0" smtClean="0"/>
              <a:t>cloud fraction increases by 3%</a:t>
            </a:r>
          </a:p>
          <a:p>
            <a:pPr>
              <a:buFont typeface="Wingdings" panose="05000000000000000000" pitchFamily="2" charset="2"/>
              <a:buChar char="Ø"/>
            </a:pPr>
            <a:endParaRPr lang="en-US" dirty="0"/>
          </a:p>
          <a:p>
            <a:pPr lvl="1">
              <a:buFont typeface="Wingdings" panose="05000000000000000000" pitchFamily="2" charset="2"/>
              <a:buChar char="Ø"/>
            </a:pPr>
            <a:r>
              <a:rPr lang="en-US" dirty="0" smtClean="0"/>
              <a:t>Probably cloudy amount drops in half.</a:t>
            </a:r>
          </a:p>
          <a:p>
            <a:endParaRPr lang="en-US" dirty="0"/>
          </a:p>
          <a:p>
            <a:endParaRPr lang="en-US" dirty="0"/>
          </a:p>
          <a:p>
            <a:endParaRPr lang="en-US" dirty="0"/>
          </a:p>
        </p:txBody>
      </p:sp>
      <p:sp>
        <p:nvSpPr>
          <p:cNvPr id="5" name="Title 1"/>
          <p:cNvSpPr txBox="1">
            <a:spLocks/>
          </p:cNvSpPr>
          <p:nvPr/>
        </p:nvSpPr>
        <p:spPr>
          <a:xfrm>
            <a:off x="381000" y="76200"/>
            <a:ext cx="8534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latin typeface="Arial" charset="0"/>
              <a:ea typeface="MS PGothic" charset="0"/>
            </a:endParaRPr>
          </a:p>
        </p:txBody>
      </p:sp>
      <p:sp>
        <p:nvSpPr>
          <p:cNvPr id="3" name="Slide Number Placeholder 2"/>
          <p:cNvSpPr>
            <a:spLocks noGrp="1"/>
          </p:cNvSpPr>
          <p:nvPr>
            <p:ph type="sldNum" sz="quarter" idx="12"/>
          </p:nvPr>
        </p:nvSpPr>
        <p:spPr/>
        <p:txBody>
          <a:bodyPr/>
          <a:lstStyle/>
          <a:p>
            <a:fld id="{5AC7F152-21F4-47E2-BA42-E2EAA72BC15E}" type="slidenum">
              <a:rPr lang="en-US" smtClean="0"/>
              <a:t>16</a:t>
            </a:fld>
            <a:endParaRPr lang="en-US"/>
          </a:p>
        </p:txBody>
      </p:sp>
      <p:sp>
        <p:nvSpPr>
          <p:cNvPr id="4" name="TextBox 3"/>
          <p:cNvSpPr txBox="1"/>
          <p:nvPr/>
        </p:nvSpPr>
        <p:spPr>
          <a:xfrm>
            <a:off x="5029200" y="6211669"/>
            <a:ext cx="1066800" cy="646331"/>
          </a:xfrm>
          <a:prstGeom prst="rect">
            <a:avLst/>
          </a:prstGeom>
          <a:solidFill>
            <a:schemeClr val="bg1"/>
          </a:solidFill>
        </p:spPr>
        <p:txBody>
          <a:bodyPr wrap="square" rtlCol="0">
            <a:spAutoFit/>
          </a:bodyPr>
          <a:lstStyle/>
          <a:p>
            <a:r>
              <a:rPr lang="en-US" dirty="0" smtClean="0">
                <a:solidFill>
                  <a:srgbClr val="FFC000"/>
                </a:solidFill>
              </a:rPr>
              <a:t>Without DNB</a:t>
            </a:r>
            <a:endParaRPr lang="en-US" dirty="0">
              <a:solidFill>
                <a:srgbClr val="FFC000"/>
              </a:solidFill>
            </a:endParaRPr>
          </a:p>
        </p:txBody>
      </p:sp>
      <p:sp>
        <p:nvSpPr>
          <p:cNvPr id="9" name="TextBox 8"/>
          <p:cNvSpPr txBox="1"/>
          <p:nvPr/>
        </p:nvSpPr>
        <p:spPr>
          <a:xfrm>
            <a:off x="8366051" y="6195720"/>
            <a:ext cx="762000" cy="646331"/>
          </a:xfrm>
          <a:prstGeom prst="rect">
            <a:avLst/>
          </a:prstGeom>
          <a:solidFill>
            <a:schemeClr val="bg1"/>
          </a:solidFill>
        </p:spPr>
        <p:txBody>
          <a:bodyPr wrap="square" rtlCol="0">
            <a:spAutoFit/>
          </a:bodyPr>
          <a:lstStyle/>
          <a:p>
            <a:r>
              <a:rPr lang="en-US" dirty="0" smtClean="0">
                <a:solidFill>
                  <a:srgbClr val="FFC000"/>
                </a:solidFill>
              </a:rPr>
              <a:t>With DNB</a:t>
            </a:r>
            <a:endParaRPr lang="en-US" dirty="0">
              <a:solidFill>
                <a:srgbClr val="FFC000"/>
              </a:solidFill>
            </a:endParaRPr>
          </a:p>
        </p:txBody>
      </p:sp>
      <p:sp>
        <p:nvSpPr>
          <p:cNvPr id="11" name="TextBox 10"/>
          <p:cNvSpPr txBox="1"/>
          <p:nvPr/>
        </p:nvSpPr>
        <p:spPr>
          <a:xfrm>
            <a:off x="5181600" y="3124200"/>
            <a:ext cx="990600" cy="646331"/>
          </a:xfrm>
          <a:prstGeom prst="rect">
            <a:avLst/>
          </a:prstGeom>
          <a:solidFill>
            <a:schemeClr val="bg1"/>
          </a:solidFill>
        </p:spPr>
        <p:txBody>
          <a:bodyPr wrap="square" rtlCol="0">
            <a:spAutoFit/>
          </a:bodyPr>
          <a:lstStyle/>
          <a:p>
            <a:r>
              <a:rPr lang="en-US" dirty="0" smtClean="0">
                <a:solidFill>
                  <a:srgbClr val="FFC000"/>
                </a:solidFill>
              </a:rPr>
              <a:t>Lunar Ref (%)</a:t>
            </a:r>
            <a:endParaRPr lang="en-US" dirty="0">
              <a:solidFill>
                <a:srgbClr val="FFC000"/>
              </a:solidFill>
            </a:endParaRPr>
          </a:p>
        </p:txBody>
      </p:sp>
      <p:sp>
        <p:nvSpPr>
          <p:cNvPr id="12" name="TextBox 11"/>
          <p:cNvSpPr txBox="1"/>
          <p:nvPr/>
        </p:nvSpPr>
        <p:spPr>
          <a:xfrm>
            <a:off x="8174665" y="3124200"/>
            <a:ext cx="893135" cy="646331"/>
          </a:xfrm>
          <a:prstGeom prst="rect">
            <a:avLst/>
          </a:prstGeom>
          <a:solidFill>
            <a:schemeClr val="bg1"/>
          </a:solidFill>
        </p:spPr>
        <p:txBody>
          <a:bodyPr wrap="square" rtlCol="0">
            <a:spAutoFit/>
          </a:bodyPr>
          <a:lstStyle/>
          <a:p>
            <a:r>
              <a:rPr lang="en-US" dirty="0" smtClean="0">
                <a:solidFill>
                  <a:srgbClr val="FFC000"/>
                </a:solidFill>
              </a:rPr>
              <a:t>11 </a:t>
            </a:r>
            <a:r>
              <a:rPr lang="en-US" dirty="0" smtClean="0">
                <a:solidFill>
                  <a:srgbClr val="FFC000"/>
                </a:solidFill>
                <a:latin typeface="Symbol" panose="05050102010706020507" pitchFamily="18" charset="2"/>
              </a:rPr>
              <a:t>m</a:t>
            </a:r>
            <a:r>
              <a:rPr lang="en-US" dirty="0" smtClean="0">
                <a:solidFill>
                  <a:srgbClr val="FFC000"/>
                </a:solidFill>
              </a:rPr>
              <a:t>m BT</a:t>
            </a:r>
            <a:endParaRPr lang="en-US" dirty="0">
              <a:solidFill>
                <a:srgbClr val="FFC000"/>
              </a:solidFill>
            </a:endParaRPr>
          </a:p>
        </p:txBody>
      </p:sp>
    </p:spTree>
    <p:extLst>
      <p:ext uri="{BB962C8B-B14F-4D97-AF65-F5344CB8AC3E}">
        <p14:creationId xmlns:p14="http://schemas.microsoft.com/office/powerpoint/2010/main" val="1400283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170" y="152401"/>
            <a:ext cx="7315200" cy="914400"/>
          </a:xfrm>
        </p:spPr>
        <p:txBody>
          <a:bodyPr/>
          <a:lstStyle/>
          <a:p>
            <a:r>
              <a:rPr lang="en-US" dirty="0" smtClean="0"/>
              <a:t>NOAA </a:t>
            </a:r>
            <a:r>
              <a:rPr lang="en-US" smtClean="0"/>
              <a:t>Geo Fly-out </a:t>
            </a:r>
            <a:r>
              <a:rPr lang="en-US" dirty="0" smtClean="0"/>
              <a:t>Chart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155230" cy="551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7862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315200" cy="1154097"/>
          </a:xfrm>
        </p:spPr>
        <p:txBody>
          <a:bodyPr/>
          <a:lstStyle/>
          <a:p>
            <a:r>
              <a:rPr lang="en-US" dirty="0" smtClean="0"/>
              <a:t>NOAA Polar Fly-out Chart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8800"/>
            <a:ext cx="6305550" cy="482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587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1"/>
            <a:ext cx="7315200" cy="914400"/>
          </a:xfrm>
        </p:spPr>
        <p:txBody>
          <a:bodyPr/>
          <a:lstStyle/>
          <a:p>
            <a:r>
              <a:rPr lang="en-US" dirty="0" smtClean="0"/>
              <a:t>NOAA Satellite Status</a:t>
            </a:r>
            <a:endParaRPr lang="en-US" dirty="0"/>
          </a:p>
        </p:txBody>
      </p:sp>
      <p:sp>
        <p:nvSpPr>
          <p:cNvPr id="3" name="Content Placeholder 2"/>
          <p:cNvSpPr>
            <a:spLocks noGrp="1"/>
          </p:cNvSpPr>
          <p:nvPr>
            <p:ph idx="1"/>
          </p:nvPr>
        </p:nvSpPr>
        <p:spPr>
          <a:xfrm>
            <a:off x="609600" y="1524000"/>
            <a:ext cx="7315200" cy="4648200"/>
          </a:xfrm>
        </p:spPr>
        <p:txBody>
          <a:bodyPr>
            <a:normAutofit lnSpcReduction="10000"/>
          </a:bodyPr>
          <a:lstStyle/>
          <a:p>
            <a:r>
              <a:rPr lang="en-US" dirty="0" smtClean="0"/>
              <a:t>NOAA is undergoing a major change in both its satellites and how it processes data</a:t>
            </a:r>
          </a:p>
          <a:p>
            <a:r>
              <a:rPr lang="en-US" dirty="0" smtClean="0"/>
              <a:t>Geostationary</a:t>
            </a:r>
          </a:p>
          <a:p>
            <a:pPr lvl="1"/>
            <a:r>
              <a:rPr lang="en-US" dirty="0" smtClean="0"/>
              <a:t>GOES-R Advanced Baseline Imager (ABI) will launch in October, 2016.</a:t>
            </a:r>
          </a:p>
          <a:p>
            <a:pPr lvl="1"/>
            <a:r>
              <a:rPr lang="en-US" dirty="0" smtClean="0"/>
              <a:t>GOES-R is same instrument as JMA’s AHI but which a 1.38 µm in place of the the 0.55 µm channel (no direct true color from ABI).</a:t>
            </a:r>
          </a:p>
          <a:p>
            <a:pPr lvl="1"/>
            <a:r>
              <a:rPr lang="en-US" dirty="0" smtClean="0"/>
              <a:t>NOAA plans to make 15 minutes full-disk, 5 minute CONUS and 1 minute data from two mesoscale regions.</a:t>
            </a:r>
          </a:p>
          <a:p>
            <a:r>
              <a:rPr lang="en-US" dirty="0" smtClean="0"/>
              <a:t>Polar Orbiting</a:t>
            </a:r>
          </a:p>
          <a:p>
            <a:pPr lvl="1"/>
            <a:r>
              <a:rPr lang="en-US" dirty="0" smtClean="0"/>
              <a:t>The first Joint Polar Satellite System (JPSS) launches in early 2017.  </a:t>
            </a:r>
          </a:p>
          <a:p>
            <a:pPr lvl="1"/>
            <a:r>
              <a:rPr lang="en-US" dirty="0" smtClean="0"/>
              <a:t>Instrument complement is the same as Suomi NPP.</a:t>
            </a:r>
          </a:p>
          <a:p>
            <a:pPr lvl="1"/>
            <a:r>
              <a:rPr lang="en-US" dirty="0" smtClean="0"/>
              <a:t>SNPP and JPSS-1 will be separated by 20 minutes and fly in formation like EUMETSAT does for METOP-A and METOP-B.</a:t>
            </a:r>
            <a:endParaRPr lang="en-US" dirty="0"/>
          </a:p>
        </p:txBody>
      </p:sp>
    </p:spTree>
    <p:extLst>
      <p:ext uri="{BB962C8B-B14F-4D97-AF65-F5344CB8AC3E}">
        <p14:creationId xmlns:p14="http://schemas.microsoft.com/office/powerpoint/2010/main" val="1184363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1"/>
            <a:ext cx="7315200" cy="914400"/>
          </a:xfrm>
        </p:spPr>
        <p:txBody>
          <a:bodyPr/>
          <a:lstStyle/>
          <a:p>
            <a:r>
              <a:rPr lang="en-US" dirty="0" smtClean="0"/>
              <a:t>NOAA Cloud Processing Status</a:t>
            </a:r>
            <a:endParaRPr lang="en-US" dirty="0"/>
          </a:p>
        </p:txBody>
      </p:sp>
      <p:sp>
        <p:nvSpPr>
          <p:cNvPr id="3" name="Content Placeholder 2"/>
          <p:cNvSpPr>
            <a:spLocks noGrp="1"/>
          </p:cNvSpPr>
          <p:nvPr>
            <p:ph idx="1"/>
          </p:nvPr>
        </p:nvSpPr>
        <p:spPr>
          <a:xfrm>
            <a:off x="609600" y="1524000"/>
            <a:ext cx="7696200" cy="4953000"/>
          </a:xfrm>
        </p:spPr>
        <p:txBody>
          <a:bodyPr>
            <a:normAutofit fontScale="92500" lnSpcReduction="10000"/>
          </a:bodyPr>
          <a:lstStyle/>
          <a:p>
            <a:r>
              <a:rPr lang="en-US" dirty="0" smtClean="0">
                <a:solidFill>
                  <a:srgbClr val="FFFF00"/>
                </a:solidFill>
              </a:rPr>
              <a:t>Geostationary</a:t>
            </a:r>
          </a:p>
          <a:p>
            <a:pPr lvl="2"/>
            <a:r>
              <a:rPr lang="en-US" dirty="0" smtClean="0"/>
              <a:t>NOAA developed GOES-R algorithms in 2010 and delivered to a private contractor who implemented them into a new ground system.</a:t>
            </a:r>
          </a:p>
          <a:p>
            <a:pPr lvl="2"/>
            <a:r>
              <a:rPr lang="en-US" dirty="0" smtClean="0"/>
              <a:t>These “Baseline” algorithms will be the official product data for the first year(s).</a:t>
            </a:r>
          </a:p>
          <a:p>
            <a:pPr lvl="2"/>
            <a:r>
              <a:rPr lang="en-US" dirty="0" smtClean="0"/>
              <a:t>NOAA continued to evolve algorithms and have developed an “Enterprise” set of algorithms.  Enterprise means these algorithms support multiple satellites and instruments.</a:t>
            </a:r>
          </a:p>
          <a:p>
            <a:pPr lvl="2"/>
            <a:r>
              <a:rPr lang="en-US" dirty="0" smtClean="0"/>
              <a:t>NOAA plans to replace the Baseline with the Enterprise when possible.</a:t>
            </a:r>
          </a:p>
          <a:p>
            <a:r>
              <a:rPr lang="en-US" dirty="0" smtClean="0">
                <a:solidFill>
                  <a:srgbClr val="FFFF00"/>
                </a:solidFill>
              </a:rPr>
              <a:t>Polar Orbiting</a:t>
            </a:r>
          </a:p>
          <a:p>
            <a:pPr lvl="2"/>
            <a:r>
              <a:rPr lang="en-US" dirty="0" smtClean="0"/>
              <a:t>Private industry developed algorithms and ground system that still are the official products.</a:t>
            </a:r>
          </a:p>
          <a:p>
            <a:pPr lvl="2"/>
            <a:r>
              <a:rPr lang="en-US" dirty="0" smtClean="0"/>
              <a:t>NOAA Enterprise algorithms slated to become operational this year.</a:t>
            </a:r>
          </a:p>
          <a:p>
            <a:pPr lvl="2"/>
            <a:r>
              <a:rPr lang="en-US" dirty="0" smtClean="0"/>
              <a:t>Enterprise and private industry algorithms will run in parallel until 2019.</a:t>
            </a:r>
          </a:p>
          <a:p>
            <a:r>
              <a:rPr lang="en-US" dirty="0" smtClean="0">
                <a:solidFill>
                  <a:srgbClr val="FFFF00"/>
                </a:solidFill>
              </a:rPr>
              <a:t>Direct Broadcast</a:t>
            </a:r>
          </a:p>
          <a:p>
            <a:pPr lvl="1"/>
            <a:r>
              <a:rPr lang="en-US" dirty="0" smtClean="0"/>
              <a:t>CIMSS leads the development of the Community Satellite Processing Package (CSPP).</a:t>
            </a:r>
          </a:p>
          <a:p>
            <a:pPr lvl="1"/>
            <a:r>
              <a:rPr lang="en-US" dirty="0" smtClean="0"/>
              <a:t>CSPP supports </a:t>
            </a:r>
            <a:r>
              <a:rPr lang="en-US" dirty="0" err="1" smtClean="0"/>
              <a:t>leo</a:t>
            </a:r>
            <a:r>
              <a:rPr lang="en-US" dirty="0" smtClean="0"/>
              <a:t> and geo data and allows access to NOAA Enterprise algorithms via direct processing of local DB data.</a:t>
            </a:r>
            <a:endParaRPr lang="en-US" dirty="0"/>
          </a:p>
        </p:txBody>
      </p:sp>
    </p:spTree>
    <p:extLst>
      <p:ext uri="{BB962C8B-B14F-4D97-AF65-F5344CB8AC3E}">
        <p14:creationId xmlns:p14="http://schemas.microsoft.com/office/powerpoint/2010/main" val="407998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5846" y="6258580"/>
            <a:ext cx="3621954" cy="523220"/>
          </a:xfrm>
          <a:prstGeom prst="rect">
            <a:avLst/>
          </a:prstGeom>
          <a:noFill/>
          <a:ln w="12700">
            <a:solidFill>
              <a:srgbClr val="FFFF00"/>
            </a:solidFill>
          </a:ln>
        </p:spPr>
        <p:txBody>
          <a:bodyPr wrap="none" rtlCol="0">
            <a:spAutoFit/>
          </a:bodyPr>
          <a:lstStyle/>
          <a:p>
            <a:r>
              <a:rPr lang="en-US" sz="2800" dirty="0">
                <a:solidFill>
                  <a:srgbClr val="FFFF00"/>
                </a:solidFill>
              </a:rPr>
              <a:t>http://www.goes-r.gov</a:t>
            </a:r>
          </a:p>
        </p:txBody>
      </p:sp>
      <p:sp>
        <p:nvSpPr>
          <p:cNvPr id="4" name="Rectangle 3"/>
          <p:cNvSpPr/>
          <p:nvPr/>
        </p:nvSpPr>
        <p:spPr>
          <a:xfrm>
            <a:off x="24450" y="2925221"/>
            <a:ext cx="2514605" cy="1086083"/>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057373" y="1528911"/>
            <a:ext cx="1088271" cy="1331433"/>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747912">
            <a:off x="5205785" y="1018763"/>
            <a:ext cx="3597821" cy="1266056"/>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715904" y="658504"/>
            <a:ext cx="1088271" cy="965991"/>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35642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315200" cy="817485"/>
          </a:xfrm>
        </p:spPr>
        <p:txBody>
          <a:bodyPr/>
          <a:lstStyle/>
          <a:p>
            <a:r>
              <a:rPr lang="en-US" smtClean="0"/>
              <a:t>Other Cloud Applications</a:t>
            </a:r>
            <a:endParaRPr lang="en-US"/>
          </a:p>
        </p:txBody>
      </p:sp>
      <p:sp>
        <p:nvSpPr>
          <p:cNvPr id="3" name="Content Placeholder 2"/>
          <p:cNvSpPr>
            <a:spLocks noGrp="1"/>
          </p:cNvSpPr>
          <p:nvPr>
            <p:ph idx="1"/>
          </p:nvPr>
        </p:nvSpPr>
        <p:spPr>
          <a:xfrm>
            <a:off x="533400" y="1295400"/>
            <a:ext cx="7924800" cy="5029200"/>
          </a:xfrm>
        </p:spPr>
        <p:txBody>
          <a:bodyPr>
            <a:normAutofit lnSpcReduction="10000"/>
          </a:bodyPr>
          <a:lstStyle/>
          <a:p>
            <a:pPr marL="45720" indent="0">
              <a:buNone/>
            </a:pPr>
            <a:r>
              <a:rPr lang="en-US" dirty="0" smtClean="0"/>
              <a:t>Beyond the Baseline, NOAA has funded other cloud products and related applications.</a:t>
            </a:r>
          </a:p>
          <a:p>
            <a:pPr marL="45720" indent="0">
              <a:buNone/>
            </a:pPr>
            <a:endParaRPr lang="en-US" dirty="0" smtClean="0"/>
          </a:p>
          <a:p>
            <a:r>
              <a:rPr lang="en-US" dirty="0" smtClean="0">
                <a:solidFill>
                  <a:srgbClr val="FFFF00"/>
                </a:solidFill>
              </a:rPr>
              <a:t>Aviation Applications</a:t>
            </a:r>
            <a:r>
              <a:rPr lang="en-US" dirty="0" smtClean="0"/>
              <a:t>: Fog detection, icing, cloudiness at flight levels</a:t>
            </a:r>
          </a:p>
          <a:p>
            <a:r>
              <a:rPr lang="en-US" dirty="0" smtClean="0">
                <a:solidFill>
                  <a:srgbClr val="FFFF00"/>
                </a:solidFill>
              </a:rPr>
              <a:t>Convection Applications</a:t>
            </a:r>
            <a:r>
              <a:rPr lang="en-US" dirty="0" smtClean="0"/>
              <a:t>: Convective Initiation and Severe Weather Identification and Prediction.</a:t>
            </a:r>
          </a:p>
          <a:p>
            <a:r>
              <a:rPr lang="en-US" dirty="0" smtClean="0">
                <a:solidFill>
                  <a:srgbClr val="FFFF00"/>
                </a:solidFill>
              </a:rPr>
              <a:t>Solar Energy Forecasts</a:t>
            </a:r>
            <a:r>
              <a:rPr lang="en-US" dirty="0" smtClean="0"/>
              <a:t>: Cloud properties are being used for making short term forecasts (sub hourly) .</a:t>
            </a:r>
          </a:p>
          <a:p>
            <a:r>
              <a:rPr lang="en-US" dirty="0" smtClean="0">
                <a:solidFill>
                  <a:srgbClr val="FFFF00"/>
                </a:solidFill>
              </a:rPr>
              <a:t>Precipitation</a:t>
            </a:r>
            <a:r>
              <a:rPr lang="en-US" dirty="0" smtClean="0"/>
              <a:t>:  Use of the cloud-derived precipitation (taken from KNMI) in the official suite of NOAA precipitation products.</a:t>
            </a:r>
          </a:p>
          <a:p>
            <a:endParaRPr lang="en-US" dirty="0" smtClean="0"/>
          </a:p>
          <a:p>
            <a:pPr marL="45720" indent="0">
              <a:buNone/>
            </a:pPr>
            <a:r>
              <a:rPr lang="en-US" dirty="0" smtClean="0"/>
              <a:t>Operational transition of some of the products is unknown but many have established user bases via routine processing outside of NOAA operations.</a:t>
            </a:r>
          </a:p>
          <a:p>
            <a:endParaRPr lang="en-US" dirty="0" smtClean="0"/>
          </a:p>
          <a:p>
            <a:endParaRPr lang="en-US" dirty="0"/>
          </a:p>
        </p:txBody>
      </p:sp>
    </p:spTree>
    <p:extLst>
      <p:ext uri="{BB962C8B-B14F-4D97-AF65-F5344CB8AC3E}">
        <p14:creationId xmlns:p14="http://schemas.microsoft.com/office/powerpoint/2010/main" val="1894751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 y="76200"/>
            <a:ext cx="7315200" cy="457200"/>
          </a:xfrm>
        </p:spPr>
        <p:txBody>
          <a:bodyPr>
            <a:normAutofit fontScale="90000"/>
          </a:bodyPr>
          <a:lstStyle/>
          <a:p>
            <a:r>
              <a:rPr lang="en-US" dirty="0" smtClean="0"/>
              <a:t>NOAA Cloud Algorithm Summary</a:t>
            </a:r>
            <a:endParaRPr lang="en-US" dirty="0"/>
          </a:p>
        </p:txBody>
      </p:sp>
      <p:sp>
        <p:nvSpPr>
          <p:cNvPr id="5" name="TextBox 4"/>
          <p:cNvSpPr txBox="1"/>
          <p:nvPr/>
        </p:nvSpPr>
        <p:spPr>
          <a:xfrm flipH="1">
            <a:off x="172453" y="1545590"/>
            <a:ext cx="1981200" cy="1015663"/>
          </a:xfrm>
          <a:prstGeom prst="rect">
            <a:avLst/>
          </a:prstGeom>
          <a:noFill/>
          <a:ln>
            <a:solidFill>
              <a:srgbClr val="FFC000"/>
            </a:solidFill>
          </a:ln>
        </p:spPr>
        <p:txBody>
          <a:bodyPr wrap="square" rtlCol="0">
            <a:spAutoFit/>
          </a:bodyPr>
          <a:lstStyle/>
          <a:p>
            <a:r>
              <a:rPr lang="en-US" sz="2400" b="1" dirty="0" smtClean="0">
                <a:solidFill>
                  <a:srgbClr val="FFFF00"/>
                </a:solidFill>
              </a:rPr>
              <a:t>Mask</a:t>
            </a:r>
            <a:r>
              <a:rPr lang="en-US" sz="2400" b="1" dirty="0" smtClean="0"/>
              <a:t>: </a:t>
            </a:r>
            <a:r>
              <a:rPr lang="en-US" sz="2000" dirty="0" smtClean="0"/>
              <a:t>4 -level</a:t>
            </a:r>
          </a:p>
          <a:p>
            <a:r>
              <a:rPr lang="en-US" dirty="0" smtClean="0"/>
              <a:t>Probabilistic (naïve Bayesian)</a:t>
            </a:r>
            <a:endParaRPr lang="en-US" dirty="0"/>
          </a:p>
        </p:txBody>
      </p:sp>
      <p:sp>
        <p:nvSpPr>
          <p:cNvPr id="6" name="TextBox 5"/>
          <p:cNvSpPr txBox="1"/>
          <p:nvPr/>
        </p:nvSpPr>
        <p:spPr>
          <a:xfrm flipH="1">
            <a:off x="1524000" y="2724146"/>
            <a:ext cx="1981200" cy="1292662"/>
          </a:xfrm>
          <a:prstGeom prst="rect">
            <a:avLst/>
          </a:prstGeom>
          <a:noFill/>
          <a:ln>
            <a:solidFill>
              <a:srgbClr val="FFC000"/>
            </a:solidFill>
          </a:ln>
        </p:spPr>
        <p:txBody>
          <a:bodyPr wrap="square" rtlCol="0">
            <a:spAutoFit/>
          </a:bodyPr>
          <a:lstStyle/>
          <a:p>
            <a:r>
              <a:rPr lang="en-US" sz="2400" b="1" dirty="0" smtClean="0">
                <a:solidFill>
                  <a:srgbClr val="FFFF00"/>
                </a:solidFill>
              </a:rPr>
              <a:t>Type</a:t>
            </a:r>
            <a:r>
              <a:rPr lang="en-US" sz="2400" b="1" dirty="0" smtClean="0"/>
              <a:t>:</a:t>
            </a:r>
          </a:p>
          <a:p>
            <a:r>
              <a:rPr lang="en-US" dirty="0" smtClean="0"/>
              <a:t>Multi-spectral IR with minimal VIS/NIR. 7 types</a:t>
            </a:r>
            <a:endParaRPr lang="en-US" dirty="0"/>
          </a:p>
        </p:txBody>
      </p:sp>
      <p:sp>
        <p:nvSpPr>
          <p:cNvPr id="7" name="TextBox 6"/>
          <p:cNvSpPr txBox="1"/>
          <p:nvPr/>
        </p:nvSpPr>
        <p:spPr>
          <a:xfrm flipH="1">
            <a:off x="3314700" y="4179701"/>
            <a:ext cx="2209800" cy="2400657"/>
          </a:xfrm>
          <a:prstGeom prst="rect">
            <a:avLst/>
          </a:prstGeom>
          <a:noFill/>
          <a:ln>
            <a:solidFill>
              <a:srgbClr val="FFC000"/>
            </a:solidFill>
          </a:ln>
        </p:spPr>
        <p:txBody>
          <a:bodyPr wrap="square" rtlCol="0">
            <a:spAutoFit/>
          </a:bodyPr>
          <a:lstStyle/>
          <a:p>
            <a:r>
              <a:rPr lang="en-US" sz="2400" b="1" dirty="0" smtClean="0">
                <a:solidFill>
                  <a:srgbClr val="FFFF00"/>
                </a:solidFill>
              </a:rPr>
              <a:t>Height</a:t>
            </a:r>
            <a:r>
              <a:rPr lang="en-US" sz="2400" b="1" dirty="0" smtClean="0"/>
              <a:t>: </a:t>
            </a:r>
            <a:r>
              <a:rPr lang="en-US" dirty="0" smtClean="0"/>
              <a:t>IR-only Optimal Estimation with analytic RTM and multilayer treatment.</a:t>
            </a:r>
          </a:p>
          <a:p>
            <a:r>
              <a:rPr lang="en-US" dirty="0" smtClean="0"/>
              <a:t>Output; </a:t>
            </a:r>
            <a:r>
              <a:rPr lang="en-US" dirty="0" smtClean="0">
                <a:latin typeface="Symbol" charset="2"/>
                <a:ea typeface="Symbol" charset="2"/>
                <a:cs typeface="Symbol" charset="2"/>
              </a:rPr>
              <a:t>e, b</a:t>
            </a:r>
            <a:r>
              <a:rPr lang="en-US" dirty="0" smtClean="0"/>
              <a:t>, Tc, </a:t>
            </a:r>
            <a:r>
              <a:rPr lang="en-US" dirty="0" err="1" smtClean="0"/>
              <a:t>Zc</a:t>
            </a:r>
            <a:r>
              <a:rPr lang="en-US" dirty="0" smtClean="0"/>
              <a:t>, Pc,  </a:t>
            </a:r>
            <a:r>
              <a:rPr lang="en-US" dirty="0" err="1" smtClean="0"/>
              <a:t>Zbase</a:t>
            </a:r>
            <a:r>
              <a:rPr lang="en-US" dirty="0" smtClean="0"/>
              <a:t>, </a:t>
            </a:r>
            <a:r>
              <a:rPr lang="en-US" dirty="0" err="1" smtClean="0"/>
              <a:t>Zalt</a:t>
            </a:r>
            <a:r>
              <a:rPr lang="en-US" dirty="0" smtClean="0"/>
              <a:t>, </a:t>
            </a:r>
            <a:r>
              <a:rPr lang="en-US" dirty="0" err="1" smtClean="0"/>
              <a:t>Zlower</a:t>
            </a:r>
            <a:r>
              <a:rPr lang="en-US" dirty="0" smtClean="0"/>
              <a:t>, </a:t>
            </a:r>
            <a:r>
              <a:rPr lang="en-US" dirty="0" smtClean="0">
                <a:latin typeface="Symbol" charset="2"/>
                <a:ea typeface="Symbol" charset="2"/>
                <a:cs typeface="Symbol" charset="2"/>
              </a:rPr>
              <a:t>t</a:t>
            </a:r>
            <a:r>
              <a:rPr lang="en-US" dirty="0" smtClean="0"/>
              <a:t>, </a:t>
            </a:r>
            <a:r>
              <a:rPr lang="en-US" dirty="0" err="1" smtClean="0"/>
              <a:t>r</a:t>
            </a:r>
            <a:r>
              <a:rPr lang="en-US" baseline="-25000" dirty="0" err="1" smtClean="0"/>
              <a:t>eff</a:t>
            </a:r>
            <a:endParaRPr lang="en-US" baseline="-25000" dirty="0"/>
          </a:p>
        </p:txBody>
      </p:sp>
      <p:sp>
        <p:nvSpPr>
          <p:cNvPr id="8" name="TextBox 7"/>
          <p:cNvSpPr txBox="1"/>
          <p:nvPr/>
        </p:nvSpPr>
        <p:spPr>
          <a:xfrm flipH="1">
            <a:off x="6471591" y="2170148"/>
            <a:ext cx="2590800" cy="2769989"/>
          </a:xfrm>
          <a:prstGeom prst="rect">
            <a:avLst/>
          </a:prstGeom>
          <a:noFill/>
          <a:ln>
            <a:solidFill>
              <a:srgbClr val="FFC000"/>
            </a:solidFill>
          </a:ln>
        </p:spPr>
        <p:txBody>
          <a:bodyPr wrap="square" rtlCol="0">
            <a:spAutoFit/>
          </a:bodyPr>
          <a:lstStyle/>
          <a:p>
            <a:r>
              <a:rPr lang="en-US" sz="2400" b="1" dirty="0" smtClean="0">
                <a:solidFill>
                  <a:srgbClr val="FFFF00"/>
                </a:solidFill>
              </a:rPr>
              <a:t>Day Optical &amp; Micro</a:t>
            </a:r>
            <a:r>
              <a:rPr lang="en-US" sz="2400" b="1" dirty="0" smtClean="0"/>
              <a:t>:</a:t>
            </a:r>
          </a:p>
          <a:p>
            <a:r>
              <a:rPr lang="en-US" dirty="0" smtClean="0"/>
              <a:t>Optimal Estimation with analytic LUTS.  Modes support 1.6, 2.2, 3.75 </a:t>
            </a:r>
            <a:r>
              <a:rPr lang="en-US" dirty="0" smtClean="0">
                <a:latin typeface="Symbol" charset="2"/>
                <a:ea typeface="Symbol" charset="2"/>
                <a:cs typeface="Symbol" charset="2"/>
              </a:rPr>
              <a:t>m</a:t>
            </a:r>
            <a:r>
              <a:rPr lang="en-US" dirty="0" smtClean="0"/>
              <a:t>m: </a:t>
            </a:r>
            <a:r>
              <a:rPr lang="en-US" dirty="0" smtClean="0">
                <a:latin typeface="Symbol" charset="2"/>
                <a:ea typeface="Symbol" charset="2"/>
                <a:cs typeface="Symbol" charset="2"/>
              </a:rPr>
              <a:t>t</a:t>
            </a:r>
            <a:r>
              <a:rPr lang="en-US" dirty="0" smtClean="0"/>
              <a:t>, </a:t>
            </a:r>
            <a:r>
              <a:rPr lang="en-US" dirty="0" err="1" smtClean="0"/>
              <a:t>r</a:t>
            </a:r>
            <a:r>
              <a:rPr lang="en-US" baseline="-25000" dirty="0" err="1" smtClean="0"/>
              <a:t>eff</a:t>
            </a:r>
            <a:r>
              <a:rPr lang="en-US" dirty="0" smtClean="0"/>
              <a:t>, LWP, IWP, solar trans, albedo.  Now supports lunar ref (VIIRS DNB)</a:t>
            </a:r>
            <a:endParaRPr lang="en-US" dirty="0"/>
          </a:p>
        </p:txBody>
      </p:sp>
      <p:sp>
        <p:nvSpPr>
          <p:cNvPr id="9" name="TextBox 8"/>
          <p:cNvSpPr txBox="1"/>
          <p:nvPr/>
        </p:nvSpPr>
        <p:spPr>
          <a:xfrm flipH="1">
            <a:off x="6498172" y="4999163"/>
            <a:ext cx="2590800" cy="1785104"/>
          </a:xfrm>
          <a:prstGeom prst="rect">
            <a:avLst/>
          </a:prstGeom>
          <a:noFill/>
          <a:ln>
            <a:solidFill>
              <a:srgbClr val="FFC000"/>
            </a:solidFill>
          </a:ln>
        </p:spPr>
        <p:txBody>
          <a:bodyPr wrap="square" rtlCol="0">
            <a:spAutoFit/>
          </a:bodyPr>
          <a:lstStyle/>
          <a:p>
            <a:r>
              <a:rPr lang="en-US" sz="2400" b="1" dirty="0" smtClean="0">
                <a:solidFill>
                  <a:srgbClr val="FFFF00"/>
                </a:solidFill>
              </a:rPr>
              <a:t>Night Optical &amp; Micro</a:t>
            </a:r>
            <a:r>
              <a:rPr lang="en-US" sz="2400" b="1" dirty="0" smtClean="0"/>
              <a:t>: </a:t>
            </a:r>
            <a:r>
              <a:rPr lang="en-US" sz="2000" dirty="0" smtClean="0"/>
              <a:t>NASA </a:t>
            </a:r>
            <a:r>
              <a:rPr lang="en-US" sz="2000" dirty="0" err="1" smtClean="0"/>
              <a:t>SatCORPS</a:t>
            </a:r>
            <a:r>
              <a:rPr lang="en-US" sz="2000" dirty="0" smtClean="0"/>
              <a:t> (</a:t>
            </a:r>
            <a:r>
              <a:rPr lang="en-US" sz="2000" dirty="0" err="1" smtClean="0"/>
              <a:t>Minnis</a:t>
            </a:r>
            <a:r>
              <a:rPr lang="en-US" sz="2000" dirty="0" smtClean="0"/>
              <a:t>) version for GOES-R</a:t>
            </a:r>
          </a:p>
          <a:p>
            <a:endParaRPr lang="en-US" dirty="0"/>
          </a:p>
        </p:txBody>
      </p:sp>
      <p:sp>
        <p:nvSpPr>
          <p:cNvPr id="10" name="Bent Arrow 9"/>
          <p:cNvSpPr/>
          <p:nvPr/>
        </p:nvSpPr>
        <p:spPr>
          <a:xfrm rot="5400000">
            <a:off x="2153653" y="2053421"/>
            <a:ext cx="741947" cy="507832"/>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5400000">
            <a:off x="3477878" y="3473365"/>
            <a:ext cx="741947" cy="507832"/>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ight Arrow 12"/>
          <p:cNvSpPr/>
          <p:nvPr/>
        </p:nvSpPr>
        <p:spPr>
          <a:xfrm>
            <a:off x="5591217" y="5514741"/>
            <a:ext cx="838200" cy="27914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9506965">
            <a:off x="5529018" y="3796010"/>
            <a:ext cx="838200" cy="27914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16" t="1721" r="3303" b="3953"/>
          <a:stretch/>
        </p:blipFill>
        <p:spPr bwMode="auto">
          <a:xfrm>
            <a:off x="1485900" y="4939152"/>
            <a:ext cx="1828800" cy="1843343"/>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531709"/>
            <a:ext cx="1828800" cy="1828800"/>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03" t="1721" r="2186" b="1349"/>
          <a:stretch/>
        </p:blipFill>
        <p:spPr bwMode="auto">
          <a:xfrm>
            <a:off x="4561976" y="611019"/>
            <a:ext cx="2058482" cy="211116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25516"/>
            <a:ext cx="1828800" cy="1828800"/>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958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7315200" cy="817485"/>
          </a:xfrm>
        </p:spPr>
        <p:txBody>
          <a:bodyPr>
            <a:normAutofit fontScale="90000"/>
          </a:bodyPr>
          <a:lstStyle/>
          <a:p>
            <a:r>
              <a:rPr lang="en-US" dirty="0" smtClean="0"/>
              <a:t>Algorithm Improvements Since Last CREW</a:t>
            </a:r>
            <a:endParaRPr lang="en-US" dirty="0"/>
          </a:p>
        </p:txBody>
      </p:sp>
      <p:sp>
        <p:nvSpPr>
          <p:cNvPr id="4" name="Content Placeholder 3"/>
          <p:cNvSpPr>
            <a:spLocks noGrp="1"/>
          </p:cNvSpPr>
          <p:nvPr>
            <p:ph idx="1"/>
          </p:nvPr>
        </p:nvSpPr>
        <p:spPr>
          <a:xfrm>
            <a:off x="457200" y="1295400"/>
            <a:ext cx="8458200" cy="5105400"/>
          </a:xfrm>
        </p:spPr>
        <p:txBody>
          <a:bodyPr>
            <a:normAutofit fontScale="92500" lnSpcReduction="20000"/>
          </a:bodyPr>
          <a:lstStyle/>
          <a:p>
            <a:r>
              <a:rPr lang="en-US" dirty="0" smtClean="0"/>
              <a:t>New Lapse rate parameterization into cloud height.  This topic to still be an issue looking the AHI </a:t>
            </a:r>
            <a:r>
              <a:rPr lang="en-US" dirty="0" err="1" smtClean="0"/>
              <a:t>intercomparisons</a:t>
            </a:r>
            <a:r>
              <a:rPr lang="en-US" dirty="0" smtClean="0"/>
              <a:t>.</a:t>
            </a:r>
          </a:p>
          <a:p>
            <a:endParaRPr lang="en-US" dirty="0" smtClean="0"/>
          </a:p>
          <a:p>
            <a:r>
              <a:rPr lang="en-US" dirty="0" smtClean="0"/>
              <a:t>Added more microphysical model options to our cloud height and seeing improvements when using our “</a:t>
            </a:r>
            <a:r>
              <a:rPr lang="en-US" dirty="0" err="1" smtClean="0"/>
              <a:t>Empircal</a:t>
            </a:r>
            <a:r>
              <a:rPr lang="en-US" dirty="0" smtClean="0"/>
              <a:t>” model (</a:t>
            </a:r>
            <a:r>
              <a:rPr lang="en-US" dirty="0" err="1" smtClean="0"/>
              <a:t>Heidinger</a:t>
            </a:r>
            <a:r>
              <a:rPr lang="en-US" dirty="0" smtClean="0"/>
              <a:t>, et al. 2015)</a:t>
            </a:r>
          </a:p>
          <a:p>
            <a:endParaRPr lang="en-US" dirty="0" smtClean="0"/>
          </a:p>
          <a:p>
            <a:r>
              <a:rPr lang="en-US" dirty="0" smtClean="0"/>
              <a:t>Added VIIRS DNB to NOAA VIIRS Cloud Mask</a:t>
            </a:r>
          </a:p>
          <a:p>
            <a:endParaRPr lang="en-US" dirty="0"/>
          </a:p>
          <a:p>
            <a:r>
              <a:rPr lang="en-US" dirty="0" smtClean="0"/>
              <a:t>Added dust, smoke and shadow tests in cloud mask.</a:t>
            </a:r>
          </a:p>
          <a:p>
            <a:endParaRPr lang="en-US" dirty="0"/>
          </a:p>
          <a:p>
            <a:r>
              <a:rPr lang="en-US" dirty="0" smtClean="0"/>
              <a:t>Added several spatial processing steps to improve cloud edge performance in cloud height.</a:t>
            </a:r>
          </a:p>
          <a:p>
            <a:endParaRPr lang="en-US" dirty="0"/>
          </a:p>
          <a:p>
            <a:r>
              <a:rPr lang="en-US" dirty="0" smtClean="0"/>
              <a:t>We now derive the lower cloud layer in multi-layer situations.</a:t>
            </a:r>
          </a:p>
          <a:p>
            <a:endParaRPr lang="en-US" dirty="0"/>
          </a:p>
          <a:p>
            <a:r>
              <a:rPr lang="en-US" dirty="0" smtClean="0"/>
              <a:t>We are still heavily developing a merged sounder and imager algorithms for HIRS/AVHRR and VIIRS/</a:t>
            </a:r>
            <a:r>
              <a:rPr lang="en-US" dirty="0" err="1" smtClean="0"/>
              <a:t>CrIS</a:t>
            </a:r>
            <a:r>
              <a:rPr lang="en-US" dirty="0" smtClean="0"/>
              <a:t>.  (see talk given at EUMETSAT Mtg.)</a:t>
            </a:r>
          </a:p>
          <a:p>
            <a:endParaRPr lang="en-US" dirty="0"/>
          </a:p>
          <a:p>
            <a:endParaRPr lang="en-US" dirty="0" smtClean="0"/>
          </a:p>
          <a:p>
            <a:endParaRPr lang="en-US" dirty="0"/>
          </a:p>
        </p:txBody>
      </p:sp>
    </p:spTree>
    <p:extLst>
      <p:ext uri="{BB962C8B-B14F-4D97-AF65-F5344CB8AC3E}">
        <p14:creationId xmlns:p14="http://schemas.microsoft.com/office/powerpoint/2010/main" val="297147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819" y="1"/>
            <a:ext cx="3886200" cy="609600"/>
          </a:xfrm>
        </p:spPr>
        <p:txBody>
          <a:bodyPr>
            <a:normAutofit fontScale="90000"/>
          </a:bodyPr>
          <a:lstStyle/>
          <a:p>
            <a:r>
              <a:rPr lang="en-US" dirty="0" smtClean="0"/>
              <a:t>IR Microphysics</a:t>
            </a:r>
            <a:endParaRPr lang="en-US" dirty="0"/>
          </a:p>
        </p:txBody>
      </p:sp>
      <p:sp>
        <p:nvSpPr>
          <p:cNvPr id="6" name="Content Placeholder 5"/>
          <p:cNvSpPr>
            <a:spLocks noGrp="1"/>
          </p:cNvSpPr>
          <p:nvPr>
            <p:ph idx="1"/>
          </p:nvPr>
        </p:nvSpPr>
        <p:spPr>
          <a:xfrm>
            <a:off x="154858" y="838200"/>
            <a:ext cx="4950542" cy="3539527"/>
          </a:xfrm>
        </p:spPr>
        <p:txBody>
          <a:bodyPr>
            <a:normAutofit fontScale="92500" lnSpcReduction="10000"/>
          </a:bodyPr>
          <a:lstStyle/>
          <a:p>
            <a:r>
              <a:rPr lang="en-US" dirty="0" smtClean="0"/>
              <a:t>Without absorption channels, cloud height retrievals are very sensitive to assumed microphysical model.</a:t>
            </a:r>
          </a:p>
          <a:p>
            <a:r>
              <a:rPr lang="en-US" dirty="0" smtClean="0"/>
              <a:t>We run our height retrievals with different IR models from Ping Yang’s Library.</a:t>
            </a:r>
          </a:p>
          <a:p>
            <a:r>
              <a:rPr lang="en-US" dirty="0" smtClean="0"/>
              <a:t>We developed an “Empirical” model based on maximizing spectral consistency between 8 – 12 </a:t>
            </a:r>
            <a:r>
              <a:rPr lang="en-US" dirty="0" smtClean="0">
                <a:latin typeface="Symbol" panose="05050102010706020507" pitchFamily="18" charset="2"/>
              </a:rPr>
              <a:t>m</a:t>
            </a:r>
            <a:r>
              <a:rPr lang="en-US" dirty="0" smtClean="0"/>
              <a:t>m.  </a:t>
            </a:r>
            <a:r>
              <a:rPr lang="en-US" sz="1700" i="1" dirty="0" smtClean="0"/>
              <a:t>(Heidinger et al. 2015)</a:t>
            </a:r>
            <a:endParaRPr lang="en-US" i="1" dirty="0" smtClean="0"/>
          </a:p>
          <a:p>
            <a:r>
              <a:rPr lang="en-US" dirty="0" smtClean="0"/>
              <a:t>Has a significant improvement  (1 – 2 km) for this scene but selection of one optimal model for global applications remains problematic.</a:t>
            </a:r>
          </a:p>
          <a:p>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421" t="52346" r="5903" b="8106"/>
          <a:stretch/>
        </p:blipFill>
        <p:spPr bwMode="auto">
          <a:xfrm>
            <a:off x="381000" y="4353542"/>
            <a:ext cx="36766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54454" r="5208" b="7957"/>
          <a:stretch/>
        </p:blipFill>
        <p:spPr bwMode="auto">
          <a:xfrm>
            <a:off x="4823278" y="4359562"/>
            <a:ext cx="3686175" cy="200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0832" y="4390932"/>
            <a:ext cx="3518527" cy="276999"/>
          </a:xfrm>
          <a:prstGeom prst="rect">
            <a:avLst/>
          </a:prstGeom>
          <a:noFill/>
        </p:spPr>
        <p:txBody>
          <a:bodyPr wrap="none" rtlCol="0">
            <a:spAutoFit/>
          </a:bodyPr>
          <a:lstStyle/>
          <a:p>
            <a:r>
              <a:rPr lang="en-US" sz="1200" dirty="0" smtClean="0">
                <a:solidFill>
                  <a:schemeClr val="bg1"/>
                </a:solidFill>
              </a:rPr>
              <a:t>PATMOS-x with MODIS C6 Model (</a:t>
            </a:r>
            <a:r>
              <a:rPr lang="en-US" sz="1200" dirty="0" err="1" smtClean="0">
                <a:solidFill>
                  <a:schemeClr val="bg1"/>
                </a:solidFill>
              </a:rPr>
              <a:t>agg</a:t>
            </a:r>
            <a:r>
              <a:rPr lang="en-US" sz="1200" dirty="0" smtClean="0">
                <a:solidFill>
                  <a:schemeClr val="bg1"/>
                </a:solidFill>
              </a:rPr>
              <a:t> columns)</a:t>
            </a:r>
            <a:endParaRPr lang="en-US" sz="1200" dirty="0">
              <a:solidFill>
                <a:schemeClr val="bg1"/>
              </a:solidFill>
            </a:endParaRPr>
          </a:p>
        </p:txBody>
      </p:sp>
      <p:sp>
        <p:nvSpPr>
          <p:cNvPr id="14" name="TextBox 13"/>
          <p:cNvSpPr txBox="1"/>
          <p:nvPr/>
        </p:nvSpPr>
        <p:spPr>
          <a:xfrm>
            <a:off x="4883808" y="4359562"/>
            <a:ext cx="2902974" cy="276999"/>
          </a:xfrm>
          <a:prstGeom prst="rect">
            <a:avLst/>
          </a:prstGeom>
          <a:noFill/>
        </p:spPr>
        <p:txBody>
          <a:bodyPr wrap="none" rtlCol="0">
            <a:spAutoFit/>
          </a:bodyPr>
          <a:lstStyle/>
          <a:p>
            <a:r>
              <a:rPr lang="en-US" sz="1200" dirty="0" smtClean="0">
                <a:solidFill>
                  <a:schemeClr val="bg1"/>
                </a:solidFill>
              </a:rPr>
              <a:t>PATMOS-x with an “Empirical Model”  </a:t>
            </a:r>
            <a:endParaRPr lang="en-US" sz="1200" dirty="0">
              <a:solidFill>
                <a:schemeClr val="bg1"/>
              </a:solidFill>
            </a:endParaRPr>
          </a:p>
        </p:txBody>
      </p:sp>
      <p:sp>
        <p:nvSpPr>
          <p:cNvPr id="9" name="TextBox 8"/>
          <p:cNvSpPr txBox="1"/>
          <p:nvPr/>
        </p:nvSpPr>
        <p:spPr>
          <a:xfrm>
            <a:off x="7118765" y="6630545"/>
            <a:ext cx="729687" cy="276999"/>
          </a:xfrm>
          <a:prstGeom prst="rect">
            <a:avLst/>
          </a:prstGeom>
          <a:noFill/>
        </p:spPr>
        <p:txBody>
          <a:bodyPr wrap="none" rtlCol="0">
            <a:spAutoFit/>
          </a:bodyPr>
          <a:lstStyle/>
          <a:p>
            <a:r>
              <a:rPr lang="en-US" sz="1200" dirty="0" smtClean="0">
                <a:solidFill>
                  <a:srgbClr val="FFFF00"/>
                </a:solidFill>
              </a:rPr>
              <a:t>Latitude</a:t>
            </a:r>
            <a:endParaRPr lang="en-US" sz="1200" dirty="0">
              <a:solidFill>
                <a:srgbClr val="FFFF00"/>
              </a:solidFill>
            </a:endParaRPr>
          </a:p>
        </p:txBody>
      </p:sp>
      <p:sp>
        <p:nvSpPr>
          <p:cNvPr id="22" name="TextBox 21"/>
          <p:cNvSpPr txBox="1"/>
          <p:nvPr/>
        </p:nvSpPr>
        <p:spPr>
          <a:xfrm rot="16200000">
            <a:off x="4371231" y="5225950"/>
            <a:ext cx="627095" cy="276999"/>
          </a:xfrm>
          <a:prstGeom prst="rect">
            <a:avLst/>
          </a:prstGeom>
          <a:noFill/>
        </p:spPr>
        <p:txBody>
          <a:bodyPr wrap="none" rtlCol="0">
            <a:spAutoFit/>
          </a:bodyPr>
          <a:lstStyle/>
          <a:p>
            <a:r>
              <a:rPr lang="en-US" sz="1200" dirty="0" smtClean="0">
                <a:solidFill>
                  <a:srgbClr val="FFFF00"/>
                </a:solidFill>
              </a:rPr>
              <a:t>Height</a:t>
            </a:r>
            <a:endParaRPr lang="en-US" sz="1200" dirty="0">
              <a:solidFill>
                <a:srgbClr val="FFFF00"/>
              </a:solidFill>
            </a:endParaRPr>
          </a:p>
        </p:txBody>
      </p:sp>
      <p:sp>
        <p:nvSpPr>
          <p:cNvPr id="23" name="TextBox 22"/>
          <p:cNvSpPr txBox="1"/>
          <p:nvPr/>
        </p:nvSpPr>
        <p:spPr>
          <a:xfrm rot="16200000">
            <a:off x="-71048" y="5442990"/>
            <a:ext cx="627095" cy="276999"/>
          </a:xfrm>
          <a:prstGeom prst="rect">
            <a:avLst/>
          </a:prstGeom>
          <a:noFill/>
        </p:spPr>
        <p:txBody>
          <a:bodyPr wrap="none" rtlCol="0">
            <a:spAutoFit/>
          </a:bodyPr>
          <a:lstStyle/>
          <a:p>
            <a:r>
              <a:rPr lang="en-US" sz="1200" dirty="0" smtClean="0">
                <a:solidFill>
                  <a:srgbClr val="FFFF00"/>
                </a:solidFill>
              </a:rPr>
              <a:t>Height</a:t>
            </a:r>
            <a:endParaRPr lang="en-US" sz="1200" dirty="0">
              <a:solidFill>
                <a:srgbClr val="FFFF00"/>
              </a:solidFill>
            </a:endParaRPr>
          </a:p>
        </p:txBody>
      </p:sp>
      <p:sp>
        <p:nvSpPr>
          <p:cNvPr id="10" name="TextBox 9"/>
          <p:cNvSpPr txBox="1"/>
          <p:nvPr/>
        </p:nvSpPr>
        <p:spPr>
          <a:xfrm>
            <a:off x="2287407" y="5657926"/>
            <a:ext cx="1252266" cy="276999"/>
          </a:xfrm>
          <a:prstGeom prst="rect">
            <a:avLst/>
          </a:prstGeom>
          <a:noFill/>
        </p:spPr>
        <p:txBody>
          <a:bodyPr wrap="none" rtlCol="0">
            <a:spAutoFit/>
          </a:bodyPr>
          <a:lstStyle/>
          <a:p>
            <a:r>
              <a:rPr lang="en-US" sz="1200" i="1" dirty="0" smtClean="0">
                <a:solidFill>
                  <a:schemeClr val="bg1"/>
                </a:solidFill>
              </a:rPr>
              <a:t>VIIRS retrievals</a:t>
            </a:r>
            <a:endParaRPr lang="en-US" sz="1200" i="1" dirty="0">
              <a:solidFill>
                <a:schemeClr val="bg1"/>
              </a:solidFill>
            </a:endParaRPr>
          </a:p>
        </p:txBody>
      </p:sp>
      <p:cxnSp>
        <p:nvCxnSpPr>
          <p:cNvPr id="12" name="Straight Arrow Connector 11"/>
          <p:cNvCxnSpPr/>
          <p:nvPr/>
        </p:nvCxnSpPr>
        <p:spPr>
          <a:xfrm flipV="1">
            <a:off x="2287407" y="5267942"/>
            <a:ext cx="0" cy="5284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1"/>
          </p:cNvCxnSpPr>
          <p:nvPr/>
        </p:nvCxnSpPr>
        <p:spPr>
          <a:xfrm flipH="1">
            <a:off x="1965531" y="5796426"/>
            <a:ext cx="321876" cy="986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37325" y="5428218"/>
            <a:ext cx="1439818" cy="246221"/>
          </a:xfrm>
          <a:prstGeom prst="rect">
            <a:avLst/>
          </a:prstGeom>
          <a:noFill/>
        </p:spPr>
        <p:txBody>
          <a:bodyPr wrap="none" rtlCol="0">
            <a:spAutoFit/>
          </a:bodyPr>
          <a:lstStyle/>
          <a:p>
            <a:r>
              <a:rPr lang="en-US" sz="1000" dirty="0" smtClean="0">
                <a:solidFill>
                  <a:schemeClr val="bg1"/>
                </a:solidFill>
              </a:rPr>
              <a:t>CALIOP Cloud Layers</a:t>
            </a:r>
            <a:endParaRPr lang="en-US" sz="1000" dirty="0">
              <a:solidFill>
                <a:schemeClr val="bg1"/>
              </a:solidFill>
            </a:endParaRPr>
          </a:p>
        </p:txBody>
      </p:sp>
      <p:cxnSp>
        <p:nvCxnSpPr>
          <p:cNvPr id="25" name="Straight Arrow Connector 24"/>
          <p:cNvCxnSpPr/>
          <p:nvPr/>
        </p:nvCxnSpPr>
        <p:spPr>
          <a:xfrm flipV="1">
            <a:off x="7225174" y="4764376"/>
            <a:ext cx="96886" cy="6638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2"/>
          </p:cNvCxnSpPr>
          <p:nvPr/>
        </p:nvCxnSpPr>
        <p:spPr>
          <a:xfrm flipH="1">
            <a:off x="6788808" y="5674439"/>
            <a:ext cx="468426" cy="3091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21338" y="6029942"/>
            <a:ext cx="646331" cy="261610"/>
          </a:xfrm>
          <a:prstGeom prst="rect">
            <a:avLst/>
          </a:prstGeom>
          <a:noFill/>
        </p:spPr>
        <p:txBody>
          <a:bodyPr wrap="none" rtlCol="0">
            <a:spAutoFit/>
          </a:bodyPr>
          <a:lstStyle/>
          <a:p>
            <a:r>
              <a:rPr lang="en-US" sz="1100" dirty="0" smtClean="0">
                <a:solidFill>
                  <a:schemeClr val="bg1"/>
                </a:solidFill>
              </a:rPr>
              <a:t>surface</a:t>
            </a:r>
            <a:endParaRPr lang="en-US" sz="1100" dirty="0">
              <a:solidFill>
                <a:schemeClr val="bg1"/>
              </a:solidFill>
            </a:endParaRPr>
          </a:p>
        </p:txBody>
      </p:sp>
      <p:sp>
        <p:nvSpPr>
          <p:cNvPr id="37" name="TextBox 36"/>
          <p:cNvSpPr txBox="1"/>
          <p:nvPr/>
        </p:nvSpPr>
        <p:spPr>
          <a:xfrm>
            <a:off x="410134" y="4734542"/>
            <a:ext cx="889987" cy="261610"/>
          </a:xfrm>
          <a:prstGeom prst="rect">
            <a:avLst/>
          </a:prstGeom>
          <a:noFill/>
        </p:spPr>
        <p:txBody>
          <a:bodyPr wrap="none" rtlCol="0">
            <a:spAutoFit/>
          </a:bodyPr>
          <a:lstStyle/>
          <a:p>
            <a:r>
              <a:rPr lang="en-US" sz="1100" dirty="0" smtClean="0">
                <a:solidFill>
                  <a:schemeClr val="bg1"/>
                </a:solidFill>
              </a:rPr>
              <a:t>tropopause</a:t>
            </a:r>
            <a:endParaRPr lang="en-US" sz="1100" dirty="0">
              <a:solidFill>
                <a:schemeClr val="bg1"/>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179" t="33039"/>
          <a:stretch/>
        </p:blipFill>
        <p:spPr bwMode="auto">
          <a:xfrm>
            <a:off x="5612168" y="838200"/>
            <a:ext cx="2391516" cy="3157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6322160" y="990600"/>
            <a:ext cx="3310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322160" y="1143000"/>
            <a:ext cx="33107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729332" y="1013371"/>
            <a:ext cx="736099" cy="230832"/>
          </a:xfrm>
          <a:prstGeom prst="rect">
            <a:avLst/>
          </a:prstGeom>
          <a:noFill/>
        </p:spPr>
        <p:txBody>
          <a:bodyPr wrap="none" rtlCol="0">
            <a:spAutoFit/>
          </a:bodyPr>
          <a:lstStyle/>
          <a:p>
            <a:r>
              <a:rPr lang="en-US" sz="900" dirty="0" smtClean="0">
                <a:solidFill>
                  <a:srgbClr val="FF0000"/>
                </a:solidFill>
              </a:rPr>
              <a:t>C6 </a:t>
            </a:r>
            <a:r>
              <a:rPr lang="en-US" sz="900" dirty="0" err="1" smtClean="0">
                <a:solidFill>
                  <a:srgbClr val="FF0000"/>
                </a:solidFill>
              </a:rPr>
              <a:t>agg</a:t>
            </a:r>
            <a:r>
              <a:rPr lang="en-US" sz="900" dirty="0" smtClean="0">
                <a:solidFill>
                  <a:srgbClr val="FF0000"/>
                </a:solidFill>
              </a:rPr>
              <a:t> col</a:t>
            </a:r>
            <a:endParaRPr lang="en-US" sz="900" dirty="0">
              <a:solidFill>
                <a:srgbClr val="FF0000"/>
              </a:solidFill>
            </a:endParaRPr>
          </a:p>
        </p:txBody>
      </p:sp>
      <p:sp>
        <p:nvSpPr>
          <p:cNvPr id="31" name="TextBox 30"/>
          <p:cNvSpPr txBox="1"/>
          <p:nvPr/>
        </p:nvSpPr>
        <p:spPr>
          <a:xfrm>
            <a:off x="6722472" y="840250"/>
            <a:ext cx="1005403" cy="230832"/>
          </a:xfrm>
          <a:prstGeom prst="rect">
            <a:avLst/>
          </a:prstGeom>
          <a:noFill/>
        </p:spPr>
        <p:txBody>
          <a:bodyPr wrap="none" rtlCol="0">
            <a:spAutoFit/>
          </a:bodyPr>
          <a:lstStyle/>
          <a:p>
            <a:r>
              <a:rPr lang="en-US" sz="900" dirty="0" smtClean="0">
                <a:solidFill>
                  <a:srgbClr val="FF0000"/>
                </a:solidFill>
              </a:rPr>
              <a:t>Empirical Model</a:t>
            </a:r>
            <a:endParaRPr lang="en-US" sz="900" dirty="0">
              <a:solidFill>
                <a:srgbClr val="FF0000"/>
              </a:solidFill>
            </a:endParaRPr>
          </a:p>
        </p:txBody>
      </p:sp>
      <p:sp>
        <p:nvSpPr>
          <p:cNvPr id="8" name="TextBox 7"/>
          <p:cNvSpPr txBox="1"/>
          <p:nvPr/>
        </p:nvSpPr>
        <p:spPr>
          <a:xfrm>
            <a:off x="5475788" y="228944"/>
            <a:ext cx="2777812" cy="523220"/>
          </a:xfrm>
          <a:prstGeom prst="rect">
            <a:avLst/>
          </a:prstGeom>
          <a:noFill/>
        </p:spPr>
        <p:txBody>
          <a:bodyPr wrap="none" rtlCol="0">
            <a:spAutoFit/>
          </a:bodyPr>
          <a:lstStyle/>
          <a:p>
            <a:pPr algn="ctr"/>
            <a:r>
              <a:rPr lang="en-US" sz="1400" i="1" dirty="0" smtClean="0">
                <a:solidFill>
                  <a:srgbClr val="FFC000"/>
                </a:solidFill>
              </a:rPr>
              <a:t>One Day MODIS (8.5,11,12 </a:t>
            </a:r>
            <a:r>
              <a:rPr lang="en-US" sz="1400" i="1" dirty="0" smtClean="0">
                <a:solidFill>
                  <a:srgbClr val="FFC000"/>
                </a:solidFill>
                <a:latin typeface="Symbol" panose="05050102010706020507" pitchFamily="18" charset="2"/>
              </a:rPr>
              <a:t>m</a:t>
            </a:r>
            <a:r>
              <a:rPr lang="en-US" sz="1400" i="1" dirty="0" smtClean="0">
                <a:solidFill>
                  <a:srgbClr val="FFC000"/>
                </a:solidFill>
              </a:rPr>
              <a:t>m)</a:t>
            </a:r>
          </a:p>
          <a:p>
            <a:pPr algn="ctr"/>
            <a:r>
              <a:rPr lang="en-US" sz="1400" i="1" dirty="0" smtClean="0">
                <a:solidFill>
                  <a:srgbClr val="FFC000"/>
                </a:solidFill>
              </a:rPr>
              <a:t> Global Results</a:t>
            </a:r>
            <a:endParaRPr lang="en-US" sz="1400" i="1" dirty="0">
              <a:solidFill>
                <a:srgbClr val="FFC000"/>
              </a:solidFill>
            </a:endParaRPr>
          </a:p>
        </p:txBody>
      </p:sp>
      <p:sp>
        <p:nvSpPr>
          <p:cNvPr id="2" name="TextBox 1"/>
          <p:cNvSpPr txBox="1"/>
          <p:nvPr/>
        </p:nvSpPr>
        <p:spPr>
          <a:xfrm>
            <a:off x="2577711" y="4038600"/>
            <a:ext cx="5528308" cy="307777"/>
          </a:xfrm>
          <a:prstGeom prst="rect">
            <a:avLst/>
          </a:prstGeom>
          <a:noFill/>
        </p:spPr>
        <p:txBody>
          <a:bodyPr wrap="none" rtlCol="0">
            <a:spAutoFit/>
          </a:bodyPr>
          <a:lstStyle/>
          <a:p>
            <a:r>
              <a:rPr lang="en-US" sz="1400" i="1" dirty="0" smtClean="0">
                <a:solidFill>
                  <a:srgbClr val="FFC000"/>
                </a:solidFill>
              </a:rPr>
              <a:t>VIIRS Example (8.5, 11, 12 </a:t>
            </a:r>
            <a:r>
              <a:rPr lang="en-US" sz="1400" i="1" dirty="0" smtClean="0">
                <a:solidFill>
                  <a:srgbClr val="FFC000"/>
                </a:solidFill>
                <a:latin typeface="Symbol" panose="05050102010706020507" pitchFamily="18" charset="2"/>
              </a:rPr>
              <a:t>m</a:t>
            </a:r>
            <a:r>
              <a:rPr lang="en-US" sz="1400" i="1" dirty="0" smtClean="0">
                <a:solidFill>
                  <a:srgbClr val="FFC000"/>
                </a:solidFill>
              </a:rPr>
              <a:t>m) co-located with CALIPSO/CALIOP </a:t>
            </a:r>
            <a:endParaRPr lang="en-US" sz="1400" i="1" dirty="0">
              <a:solidFill>
                <a:srgbClr val="FFC000"/>
              </a:solidFill>
            </a:endParaRPr>
          </a:p>
        </p:txBody>
      </p:sp>
    </p:spTree>
    <p:extLst>
      <p:ext uri="{BB962C8B-B14F-4D97-AF65-F5344CB8AC3E}">
        <p14:creationId xmlns:p14="http://schemas.microsoft.com/office/powerpoint/2010/main" val="3933001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152400"/>
            <a:ext cx="8229600" cy="868362"/>
          </a:xfrm>
        </p:spPr>
        <p:txBody>
          <a:bodyPr/>
          <a:lstStyle/>
          <a:p>
            <a:r>
              <a:rPr lang="en-US" dirty="0" smtClean="0"/>
              <a:t>Improved Lapse Rate Formulation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303704"/>
            <a:ext cx="51816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987424"/>
            <a:ext cx="3505200" cy="5755422"/>
          </a:xfrm>
          <a:prstGeom prst="rect">
            <a:avLst/>
          </a:prstGeom>
          <a:noFill/>
        </p:spPr>
        <p:txBody>
          <a:bodyPr wrap="square" rtlCol="0">
            <a:spAutoFit/>
          </a:bodyPr>
          <a:lstStyle/>
          <a:p>
            <a:pPr marL="285750" indent="-285750">
              <a:buFont typeface="Arial" charset="0"/>
              <a:buChar char="•"/>
            </a:pPr>
            <a:r>
              <a:rPr lang="en-US" sz="1600" dirty="0" smtClean="0"/>
              <a:t>As is well-known,  NWP often miss low level inversions and using assumed lapse rates results in better heights for low clouds.</a:t>
            </a:r>
          </a:p>
          <a:p>
            <a:pPr marL="285750" indent="-285750">
              <a:buFont typeface="Arial" charset="0"/>
              <a:buChar char="•"/>
            </a:pPr>
            <a:endParaRPr lang="en-US" sz="1600" dirty="0" smtClean="0"/>
          </a:p>
          <a:p>
            <a:pPr marL="285750" indent="-285750">
              <a:buFont typeface="Arial" charset="0"/>
              <a:buChar char="•"/>
            </a:pPr>
            <a:r>
              <a:rPr lang="en-US" sz="1600" dirty="0" smtClean="0"/>
              <a:t>The NOAA Cloud Height always used an oceanic lapse rate parameterization based on the Cloud – Surface Temperature which comes from CALIPSO data and an SST analysis.</a:t>
            </a:r>
          </a:p>
          <a:p>
            <a:pPr marL="285750" indent="-285750">
              <a:buFont typeface="Arial" charset="0"/>
              <a:buChar char="•"/>
            </a:pPr>
            <a:endParaRPr lang="en-US" sz="1600" dirty="0"/>
          </a:p>
          <a:p>
            <a:pPr marL="285750" indent="-285750">
              <a:buFont typeface="Arial" charset="0"/>
              <a:buChar char="•"/>
            </a:pPr>
            <a:r>
              <a:rPr lang="en-US" sz="1600" dirty="0" smtClean="0"/>
              <a:t>We have found basing it on both the Cloud – Surface Temperature and Surface works better.</a:t>
            </a:r>
          </a:p>
          <a:p>
            <a:pPr marL="285750" indent="-285750">
              <a:buFont typeface="Arial" charset="0"/>
              <a:buChar char="•"/>
            </a:pPr>
            <a:endParaRPr lang="en-US" sz="1600" dirty="0"/>
          </a:p>
          <a:p>
            <a:pPr marL="285750" indent="-285750">
              <a:buFont typeface="Arial" charset="0"/>
              <a:buChar char="•"/>
            </a:pPr>
            <a:r>
              <a:rPr lang="en-US" sz="1600" dirty="0" smtClean="0"/>
              <a:t>NASA Langley and NASA GSFC have alternative parameterizations.</a:t>
            </a:r>
          </a:p>
          <a:p>
            <a:pPr marL="285750" indent="-285750">
              <a:buFont typeface="Arial" charset="0"/>
              <a:buChar char="•"/>
            </a:pPr>
            <a:endParaRPr lang="en-US" sz="1600" dirty="0"/>
          </a:p>
          <a:p>
            <a:pPr marL="285750" indent="-285750">
              <a:buFont typeface="Arial" charset="0"/>
              <a:buChar char="•"/>
            </a:pPr>
            <a:r>
              <a:rPr lang="en-US" sz="1600" b="1" i="1" dirty="0" smtClean="0">
                <a:solidFill>
                  <a:srgbClr val="FFFF00"/>
                </a:solidFill>
              </a:rPr>
              <a:t>I think this remains a big issue in our inter-comparisons</a:t>
            </a:r>
            <a:r>
              <a:rPr lang="en-US" sz="1600" b="1" i="1" dirty="0">
                <a:solidFill>
                  <a:srgbClr val="FFFF00"/>
                </a:solidFill>
              </a:rPr>
              <a:t>.</a:t>
            </a:r>
          </a:p>
        </p:txBody>
      </p:sp>
    </p:spTree>
    <p:extLst>
      <p:ext uri="{BB962C8B-B14F-4D97-AF65-F5344CB8AC3E}">
        <p14:creationId xmlns:p14="http://schemas.microsoft.com/office/powerpoint/2010/main" val="61446178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TITLE_TAG" val="LAP Products Highlighted"/>
  <p:tag name="ELAPSEDTIME" val="17.8"/>
  <p:tag name="ANNOTATION_TYPE_1" val="0"/>
  <p:tag name="ANNOTATION_START_1" val="6.6"/>
  <p:tag name="ANNOTATION_END_1" val="7.1"/>
  <p:tag name="ANNOTATION_TOP_1" val="317.5"/>
  <p:tag name="ANNOTATION_LEFT_1" val="44.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7.1"/>
  <p:tag name="ANNOTATION_END_2" val="8.4"/>
  <p:tag name="ANNOTATION_TOP_2" val="317.5"/>
  <p:tag name="ANNOTATION_LEFT_2" val="4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4"/>
  <p:tag name="ANNOTATION_END_3" val="11.0"/>
  <p:tag name="ANNOTATION_TOP_3" val="361.4"/>
  <p:tag name="ANNOTATION_LEFT_3" val="100.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0"/>
  <p:tag name="ANNOTATION_END_4" val="14.7"/>
  <p:tag name="ANNOTATION_TOP_4" val="311.5"/>
  <p:tag name="ANNOTATION_LEFT_4" val="254.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4.7"/>
  <p:tag name="ANNOTATION_TOP_5" val="339.8"/>
  <p:tag name="ANNOTATION_LEFT_5" val="411.3"/>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b82b22d9-2608-4e28-9825-ab8d01e8bb61"/>
  <p:tag name="ARTICULATE_SLIDE_PAUSE" val="0"/>
  <p:tag name="ARTICULATE_NAV_LEVEL" val="1"/>
  <p:tag name="ARTICULATE_PLAYLIST_ID" val="-1"/>
  <p:tag name="ARTICULATE_LOCK_SLIDE" val="0"/>
  <p:tag name="ARTICULATE_SLIDE_NAV" val="2"/>
  <p:tag name="AUDIO_ID" val="283"/>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1251</TotalTime>
  <Words>1571</Words>
  <Application>Microsoft Macintosh PowerPoint</Application>
  <PresentationFormat>On-screen Show (4:3)</PresentationFormat>
  <Paragraphs>181</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MS PGothic</vt:lpstr>
      <vt:lpstr>Symbol</vt:lpstr>
      <vt:lpstr>Times New Roman</vt:lpstr>
      <vt:lpstr>Wingdings</vt:lpstr>
      <vt:lpstr>Perspective</vt:lpstr>
      <vt:lpstr>NOAA Cloud Product Status</vt:lpstr>
      <vt:lpstr>NOAA Satellite Status</vt:lpstr>
      <vt:lpstr>NOAA Cloud Processing Status</vt:lpstr>
      <vt:lpstr>PowerPoint Presentation</vt:lpstr>
      <vt:lpstr>Other Cloud Applications</vt:lpstr>
      <vt:lpstr>NOAA Cloud Algorithm Summary</vt:lpstr>
      <vt:lpstr>Algorithm Improvements Since Last CREW</vt:lpstr>
      <vt:lpstr>IR Microphysics</vt:lpstr>
      <vt:lpstr>Improved Lapse Rate Formulation</vt:lpstr>
      <vt:lpstr>IWWG Collaboration</vt:lpstr>
      <vt:lpstr>Comparison of Heights Used for Winds</vt:lpstr>
      <vt:lpstr>IWWG / ICWG Collaboration Ideas</vt:lpstr>
      <vt:lpstr>PATMOS-x Status</vt:lpstr>
      <vt:lpstr>CIMSS Climate Data Portal</vt:lpstr>
      <vt:lpstr>Conclusions</vt:lpstr>
      <vt:lpstr>Impact of Lunar Reflectance on Cloud Mask Detection</vt:lpstr>
      <vt:lpstr>NOAA Geo Fly-out Chart</vt:lpstr>
      <vt:lpstr>NOAA Polar Fly-out Chart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Cloud Product Status</dc:title>
  <dc:creator>Andrew Heidinger</dc:creator>
  <cp:lastModifiedBy>Andrew Heidinger</cp:lastModifiedBy>
  <cp:revision>82</cp:revision>
  <dcterms:created xsi:type="dcterms:W3CDTF">2016-05-10T22:23:33Z</dcterms:created>
  <dcterms:modified xsi:type="dcterms:W3CDTF">2016-05-17T07:10:49Z</dcterms:modified>
</cp:coreProperties>
</file>